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Anta"/>
      <p:regular r:id="rId38"/>
    </p:embeddedFont>
    <p:embeddedFont>
      <p:font typeface="Cabin Condensed"/>
      <p:regular r:id="rId39"/>
      <p:bold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binCondensed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6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5.xml"/><Relationship Id="rId43" Type="http://schemas.openxmlformats.org/officeDocument/2006/relationships/font" Target="fonts/Open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bold.fntdata"/><Relationship Id="rId12" Type="http://schemas.openxmlformats.org/officeDocument/2006/relationships/slide" Target="slides/slide6.xml"/><Relationship Id="rId34" Type="http://schemas.openxmlformats.org/officeDocument/2006/relationships/font" Target="fonts/Raleway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-italic.fntdata"/><Relationship Id="rId17" Type="http://schemas.openxmlformats.org/officeDocument/2006/relationships/slide" Target="slides/slide11.xml"/><Relationship Id="rId39" Type="http://schemas.openxmlformats.org/officeDocument/2006/relationships/font" Target="fonts/CabinCondensed-regular.fntdata"/><Relationship Id="rId16" Type="http://schemas.openxmlformats.org/officeDocument/2006/relationships/slide" Target="slides/slide10.xml"/><Relationship Id="rId38" Type="http://schemas.openxmlformats.org/officeDocument/2006/relationships/font" Target="fonts/Ant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2283178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3b2283178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b4dcf7538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g3b4dcf7538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4dcf7538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3b4dcf75389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4dcf7538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0" name="Google Shape;300;g3b4dcf75389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4dcf7538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3b4dcf75389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b4dcf7538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g3b4dcf75389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4dcf7538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4" name="Google Shape;344;g3b4dcf75389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4dcf7538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3b4dcf75389_0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b4dcf7538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g3b4dcf75389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b4dcf7538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8" name="Google Shape;388;g3b4dcf75389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b4dcf7538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4" name="Google Shape;404;g3b4dcf75389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22831789f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b22831789f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b4dcf75389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g3b4dcf75389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b4dcf75389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g3b4dcf75389_0_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b4dcf7538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9" name="Google Shape;449;g3b4dcf75389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b4dcf75389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4" name="Google Shape;464;g3b4dcf75389_0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baa6c3a07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3baa6c3a07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baa6c3a07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0" name="Google Shape;490;g3baa6c3a072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baa6c3a07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3" name="Google Shape;503;g3baa6c3a072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baa6c3a07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6" name="Google Shape;516;g3baa6c3a072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22831789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3b22831789f_0_3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22831789f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b22831789f_0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22831789f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b22831789f_0_3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22831789f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3b22831789f_0_3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22831789f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2" name="Google Shape;232;g3b22831789f_0_3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b2de4b916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g3b2de4b916e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4dcf753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3b4dcf753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bit.ly/45HCoYu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bit.ly/4bKPjNc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 rot="5400000">
            <a:off x="2010882" y="433882"/>
            <a:ext cx="5125024" cy="4281536"/>
          </a:xfrm>
          <a:custGeom>
            <a:rect b="b" l="l" r="r" t="t"/>
            <a:pathLst>
              <a:path extrusionOk="0" h="2227067" w="3882594">
                <a:moveTo>
                  <a:pt x="0" y="0"/>
                </a:moveTo>
                <a:lnTo>
                  <a:pt x="3882594" y="0"/>
                </a:lnTo>
                <a:lnTo>
                  <a:pt x="3882594" y="2227067"/>
                </a:lnTo>
                <a:lnTo>
                  <a:pt x="0" y="22270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0" name="Google Shape;130;p25"/>
          <p:cNvSpPr txBox="1"/>
          <p:nvPr/>
        </p:nvSpPr>
        <p:spPr>
          <a:xfrm>
            <a:off x="4941068" y="2740819"/>
            <a:ext cx="150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nta"/>
                <a:ea typeface="Anta"/>
                <a:cs typeface="Anta"/>
                <a:sym typeface="Anta"/>
              </a:rPr>
              <a:t>Intro to Python + Data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994" y="1958313"/>
            <a:ext cx="4250013" cy="13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 rot="-249897">
            <a:off x="3114024" y="994620"/>
            <a:ext cx="2701434" cy="1154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" sz="7500" u="none" cap="none" strike="noStrike">
                <a:solidFill>
                  <a:srgbClr val="F8E64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2429763" y="13"/>
            <a:ext cx="4284300" cy="9690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2429763" y="4126988"/>
            <a:ext cx="4284300" cy="10167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/>
          <p:nvPr/>
        </p:nvSpPr>
        <p:spPr>
          <a:xfrm rot="5400000">
            <a:off x="6260591" y="1242767"/>
            <a:ext cx="3164314" cy="2616804"/>
          </a:xfrm>
          <a:custGeom>
            <a:rect b="b" l="l" r="r" t="t"/>
            <a:pathLst>
              <a:path extrusionOk="0" h="2227067" w="3882594">
                <a:moveTo>
                  <a:pt x="0" y="0"/>
                </a:moveTo>
                <a:lnTo>
                  <a:pt x="3882594" y="0"/>
                </a:lnTo>
                <a:lnTo>
                  <a:pt x="3882594" y="2227067"/>
                </a:lnTo>
                <a:lnTo>
                  <a:pt x="0" y="22270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6" name="Google Shape;136;p25"/>
          <p:cNvSpPr/>
          <p:nvPr/>
        </p:nvSpPr>
        <p:spPr>
          <a:xfrm rot="5400000">
            <a:off x="-230475" y="1198226"/>
            <a:ext cx="3164314" cy="2705886"/>
          </a:xfrm>
          <a:custGeom>
            <a:rect b="b" l="l" r="r" t="t"/>
            <a:pathLst>
              <a:path extrusionOk="0" h="2227067" w="3882594">
                <a:moveTo>
                  <a:pt x="0" y="0"/>
                </a:moveTo>
                <a:lnTo>
                  <a:pt x="3882594" y="0"/>
                </a:lnTo>
                <a:lnTo>
                  <a:pt x="3882594" y="2227067"/>
                </a:lnTo>
                <a:lnTo>
                  <a:pt x="0" y="222706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7" name="Google Shape;137;p25"/>
          <p:cNvSpPr/>
          <p:nvPr/>
        </p:nvSpPr>
        <p:spPr>
          <a:xfrm>
            <a:off x="5695513" y="4126988"/>
            <a:ext cx="3455700" cy="10167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-4050" y="4126988"/>
            <a:ext cx="3569100" cy="10167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-29975" y="13"/>
            <a:ext cx="4284300" cy="9690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5242938" y="0"/>
            <a:ext cx="3900900" cy="969000"/>
          </a:xfrm>
          <a:prstGeom prst="rect">
            <a:avLst/>
          </a:prstGeom>
          <a:solidFill>
            <a:srgbClr val="FDEF0E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075600" y="3234188"/>
            <a:ext cx="3283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Intro to Machine Learning</a:t>
            </a:r>
            <a:endParaRPr b="0" i="0" sz="2600" u="none" cap="none" strike="noStrik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2" name="Google Shape;142;p25" title="462543847_2148246222243476_3841800274682213669_n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8738" y="1652438"/>
            <a:ext cx="1977844" cy="1977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/>
          <p:nvPr/>
        </p:nvSpPr>
        <p:spPr>
          <a:xfrm flipH="1">
            <a:off x="-160785" y="302304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25"/>
          <p:cNvSpPr/>
          <p:nvPr/>
        </p:nvSpPr>
        <p:spPr>
          <a:xfrm>
            <a:off x="201588" y="1028200"/>
            <a:ext cx="2297400" cy="1644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 cap="flat" cmpd="sng" w="47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Take a seat!</a:t>
            </a:r>
            <a:endParaRPr b="0" i="0" sz="2500" u="none" cap="none" strike="noStrike">
              <a:solidFill>
                <a:srgbClr val="0C151A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" sz="2500" u="none" cap="none" strike="noStrike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We’ll start at </a:t>
            </a:r>
            <a:r>
              <a:rPr lang="en" sz="2500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6:35</a:t>
            </a:r>
            <a:r>
              <a:rPr b="0" i="0" lang="en" sz="2500" u="none" cap="none" strike="noStrike">
                <a:solidFill>
                  <a:srgbClr val="0C151A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pm &lt;3</a:t>
            </a:r>
            <a:endParaRPr b="0" i="0" sz="2500" u="none" cap="none" strike="noStrike">
              <a:solidFill>
                <a:srgbClr val="0C151A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3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73" name="Google Shape;273;p3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74" name="Google Shape;274;p3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3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76" name="Google Shape;276;p3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7" name="Google Shape;277;p3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3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79" name="Google Shape;279;p34" title="Screenshot 2025-12-20 at 11.11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51" y="1025925"/>
            <a:ext cx="4814101" cy="26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 txBox="1"/>
          <p:nvPr/>
        </p:nvSpPr>
        <p:spPr>
          <a:xfrm>
            <a:off x="832800" y="3744500"/>
            <a:ext cx="7478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Easy way to identify independent/dependent variables: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most projects, your </a:t>
            </a:r>
            <a:r>
              <a:rPr lang="en" sz="25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dependent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variable is what you are trying to predict, everything else is </a:t>
            </a:r>
            <a:r>
              <a:rPr lang="en" sz="2500" u="sng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independent</a:t>
            </a:r>
            <a:endParaRPr sz="2500" u="sng">
              <a:solidFill>
                <a:srgbClr val="0000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86" name="Google Shape;286;p3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87" name="Google Shape;287;p3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3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89" name="Google Shape;289;p3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0" name="Google Shape;290;p3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3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92" name="Google Shape;292;p35" title="Screenshot 2025-12-20 at 11.11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51" y="1025925"/>
            <a:ext cx="4814101" cy="26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 txBox="1"/>
          <p:nvPr/>
        </p:nvSpPr>
        <p:spPr>
          <a:xfrm>
            <a:off x="832800" y="3744500"/>
            <a:ext cx="7478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Easy way to identify independent/dependent variables: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most projects, your </a:t>
            </a:r>
            <a:r>
              <a:rPr lang="en" sz="25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dependent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variable is what you are trying to predict, everything else is </a:t>
            </a:r>
            <a:r>
              <a:rPr lang="en" sz="2500" u="sng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independent</a:t>
            </a:r>
            <a:endParaRPr sz="2500" u="sng">
              <a:solidFill>
                <a:srgbClr val="0000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94" name="Google Shape;294;p35"/>
          <p:cNvSpPr/>
          <p:nvPr/>
        </p:nvSpPr>
        <p:spPr>
          <a:xfrm>
            <a:off x="2613800" y="941900"/>
            <a:ext cx="593400" cy="336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5"/>
          <p:cNvSpPr/>
          <p:nvPr/>
        </p:nvSpPr>
        <p:spPr>
          <a:xfrm>
            <a:off x="3365550" y="948050"/>
            <a:ext cx="3636900" cy="336000"/>
          </a:xfrm>
          <a:prstGeom prst="ellipse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2275750" y="897750"/>
            <a:ext cx="285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Y</a:t>
            </a:r>
            <a:endParaRPr b="1">
              <a:solidFill>
                <a:srgbClr val="FF0000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6852850" y="864775"/>
            <a:ext cx="732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X’s</a:t>
            </a:r>
            <a:endParaRPr b="1">
              <a:solidFill>
                <a:srgbClr val="0000FF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3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03" name="Google Shape;303;p3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04" name="Google Shape;304;p3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3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06" name="Google Shape;306;p3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07" name="Google Shape;307;p3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3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Cleaning &amp; Preprocessing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09" name="Google Shape;309;p36"/>
          <p:cNvSpPr txBox="1"/>
          <p:nvPr/>
        </p:nvSpPr>
        <p:spPr>
          <a:xfrm>
            <a:off x="832650" y="1025925"/>
            <a:ext cx="7478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Refer to Data Cleaning Workshop: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Cabin Condensed"/>
                <a:ea typeface="Cabin Condensed"/>
                <a:cs typeface="Cabin Condensed"/>
                <a:sym typeface="Cabin Condensed"/>
                <a:hlinkClick r:id="rId3"/>
              </a:rPr>
              <a:t>http://bit.ly/45HCoYu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Our data should be cleaned before we train our model to learn patterns from it!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</a:t>
            </a:r>
            <a:endParaRPr/>
          </a:p>
        </p:txBody>
      </p:sp>
      <p:sp>
        <p:nvSpPr>
          <p:cNvPr id="310" name="Google Shape;310;p3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11" name="Google Shape;311;p36"/>
          <p:cNvPicPr preferRelativeResize="0"/>
          <p:nvPr/>
        </p:nvPicPr>
        <p:blipFill rotWithShape="1">
          <a:blip r:embed="rId5">
            <a:alphaModFix/>
          </a:blip>
          <a:srcRect b="16627" l="0" r="0" t="12712"/>
          <a:stretch/>
        </p:blipFill>
        <p:spPr>
          <a:xfrm>
            <a:off x="2985237" y="3226150"/>
            <a:ext cx="3173524" cy="162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17" name="Google Shape;317;p3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18" name="Google Shape;318;p3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3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20" name="Google Shape;320;p3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21" name="Google Shape;321;p3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3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Cleaning &amp; Preprocessing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23" name="Google Shape;323;p3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37"/>
          <p:cNvSpPr txBox="1"/>
          <p:nvPr/>
        </p:nvSpPr>
        <p:spPr>
          <a:xfrm>
            <a:off x="832650" y="1138025"/>
            <a:ext cx="7478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Normalization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for non-tree models, you should normalize all numerical independent variables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puts all variables onto the same scale which increases model performance during learning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</a:t>
            </a:r>
            <a:endParaRPr/>
          </a:p>
        </p:txBody>
      </p:sp>
      <p:pic>
        <p:nvPicPr>
          <p:cNvPr id="325" name="Google Shape;3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169" y="3091294"/>
            <a:ext cx="2141650" cy="17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7"/>
          <p:cNvSpPr txBox="1"/>
          <p:nvPr/>
        </p:nvSpPr>
        <p:spPr>
          <a:xfrm>
            <a:off x="5550500" y="36419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those of you who have taken PSTAT 120A/B!</a:t>
            </a:r>
            <a:endParaRPr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3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32" name="Google Shape;332;p3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33" name="Google Shape;333;p3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3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35" name="Google Shape;335;p3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36" name="Google Shape;336;p3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3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Cleaning &amp; Preprocessing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38" name="Google Shape;338;p3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38"/>
          <p:cNvSpPr txBox="1"/>
          <p:nvPr/>
        </p:nvSpPr>
        <p:spPr>
          <a:xfrm>
            <a:off x="832650" y="1138025"/>
            <a:ext cx="7478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Normalization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for non-tree models, you should normalize all numerical independent variables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</a:t>
            </a:r>
            <a:endParaRPr/>
          </a:p>
        </p:txBody>
      </p:sp>
      <p:pic>
        <p:nvPicPr>
          <p:cNvPr id="340" name="Google Shape;340;p38" title="Screenshot 2026-01-07 at 3.03.0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350" y="2206875"/>
            <a:ext cx="4815300" cy="11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1902750" y="3489100"/>
            <a:ext cx="5338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will go over more nuances with the code, but this is the general structure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 &amp; Testing Split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347" name="Google Shape;347;p3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48" name="Google Shape;348;p3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49" name="Google Shape;349;p3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51" name="Google Shape;351;p3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52" name="Google Shape;352;p3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39"/>
          <p:cNvSpPr txBox="1"/>
          <p:nvPr/>
        </p:nvSpPr>
        <p:spPr>
          <a:xfrm>
            <a:off x="1373400" y="1025925"/>
            <a:ext cx="6397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During the ML workflow, we will split up our data into two sets: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 Set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data that our model will study and learn patterns from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Testing Set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a “practice exam” which 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lets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us see how accurate our model is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354" name="Google Shape;354;p3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 &amp; Testing Split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360" name="Google Shape;360;p4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61" name="Google Shape;361;p4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62" name="Google Shape;362;p4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4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64" name="Google Shape;364;p4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65" name="Google Shape;365;p4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40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40"/>
          <p:cNvSpPr txBox="1"/>
          <p:nvPr/>
        </p:nvSpPr>
        <p:spPr>
          <a:xfrm>
            <a:off x="832650" y="957500"/>
            <a:ext cx="7478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 we do this?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just take our original dataset and randomly assign 80% of the rows to be in the training set, and the rest to be the testing set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368" name="Google Shape;3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275" y="3083475"/>
            <a:ext cx="2681425" cy="15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0"/>
          <p:cNvSpPr txBox="1"/>
          <p:nvPr/>
        </p:nvSpPr>
        <p:spPr>
          <a:xfrm>
            <a:off x="5111263" y="4456675"/>
            <a:ext cx="60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20%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3878863" y="4456675"/>
            <a:ext cx="608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AA84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80%</a:t>
            </a:r>
            <a:endParaRPr b="1" sz="1500">
              <a:solidFill>
                <a:srgbClr val="6AA84F"/>
              </a:solidFill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4172838" y="2835200"/>
            <a:ext cx="798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10</a:t>
            </a:r>
            <a:r>
              <a:rPr b="1" lang="en" sz="1500">
                <a:solidFill>
                  <a:srgbClr val="0000FF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0%</a:t>
            </a:r>
            <a:endParaRPr b="1" sz="15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 &amp; Testing Split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377" name="Google Shape;377;p4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78" name="Google Shape;378;p4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79" name="Google Shape;379;p4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4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81" name="Google Shape;381;p4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82" name="Google Shape;382;p4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4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41"/>
          <p:cNvSpPr txBox="1"/>
          <p:nvPr/>
        </p:nvSpPr>
        <p:spPr>
          <a:xfrm>
            <a:off x="832650" y="957500"/>
            <a:ext cx="7478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 we do this?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just take our original dataset and randomly assign 80% of the rows to be in the training set, and the rest to be the testing set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385" name="Google Shape;385;p41" title="Screenshot 2026-01-07 at 4.45.1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5357" y="2835200"/>
            <a:ext cx="4353283" cy="20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 &amp; Testing Split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391" name="Google Shape;391;p4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392" name="Google Shape;392;p4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393" name="Google Shape;393;p4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4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395" name="Google Shape;395;p4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96" name="Google Shape;396;p4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7" name="Google Shape;397;p42" title="Screenshot 2026-01-07 at 4.45.1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357" y="1025925"/>
            <a:ext cx="4353283" cy="20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2"/>
          <p:cNvSpPr txBox="1"/>
          <p:nvPr/>
        </p:nvSpPr>
        <p:spPr>
          <a:xfrm>
            <a:off x="832650" y="3079500"/>
            <a:ext cx="4386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Remember, “price” is our dependent (Y) variable in this problem, and everything else is independent variables (X)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Random state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essentially allows to save our random splits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399" name="Google Shape;39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9025" y="3240650"/>
            <a:ext cx="3038826" cy="17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2"/>
          <p:cNvSpPr/>
          <p:nvPr/>
        </p:nvSpPr>
        <p:spPr>
          <a:xfrm rot="5963331">
            <a:off x="7120446" y="2996442"/>
            <a:ext cx="923167" cy="3326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3000" lIns="183000" spcFirstLastPara="1" rIns="183000" wrap="square" tIns="183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2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p42"/>
          <p:cNvSpPr txBox="1"/>
          <p:nvPr/>
        </p:nvSpPr>
        <p:spPr>
          <a:xfrm>
            <a:off x="6871200" y="2112838"/>
            <a:ext cx="165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Exactly like a random state!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Fitting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07" name="Google Shape;407;p4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08" name="Google Shape;408;p4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09" name="Google Shape;409;p4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4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11" name="Google Shape;411;p4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12" name="Google Shape;412;p4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43"/>
          <p:cNvSpPr txBox="1"/>
          <p:nvPr/>
        </p:nvSpPr>
        <p:spPr>
          <a:xfrm>
            <a:off x="1359900" y="1025925"/>
            <a:ext cx="6424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Getting a model to learn patterns from the 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training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set does not take much coding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. Running a Linear Regression (line-of-best-fit) model on our house data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14" name="Google Shape;414;p43" title="Screenshot 2026-01-07 at 6.22.4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650" y="2595825"/>
            <a:ext cx="3496699" cy="7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3"/>
          <p:cNvSpPr txBox="1"/>
          <p:nvPr/>
        </p:nvSpPr>
        <p:spPr>
          <a:xfrm>
            <a:off x="5858075" y="3945775"/>
            <a:ext cx="148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Creates the line of best fit!</a:t>
            </a:r>
            <a:endParaRPr/>
          </a:p>
        </p:txBody>
      </p:sp>
      <p:sp>
        <p:nvSpPr>
          <p:cNvPr id="416" name="Google Shape;416;p43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17" name="Google Shape;417;p43" title="linear_regression.gif"/>
          <p:cNvPicPr preferRelativeResize="0"/>
          <p:nvPr/>
        </p:nvPicPr>
        <p:blipFill rotWithShape="1">
          <a:blip r:embed="rId5">
            <a:alphaModFix/>
          </a:blip>
          <a:srcRect b="5186" l="0" r="0" t="0"/>
          <a:stretch/>
        </p:blipFill>
        <p:spPr>
          <a:xfrm>
            <a:off x="3277463" y="3302450"/>
            <a:ext cx="2589078" cy="18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50" name="Google Shape;150;p2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51" name="Google Shape;151;p2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2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53" name="Google Shape;153;p2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4" name="Google Shape;154;p2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2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is Machine Learning?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1771350" y="1025925"/>
            <a:ext cx="560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bin Condensed"/>
                <a:ea typeface="Cabin Condensed"/>
                <a:cs typeface="Cabin Condensed"/>
                <a:sym typeface="Cabin Condensed"/>
              </a:rPr>
              <a:t>Machine Learning (ML) is the process of training a model to predict something</a:t>
            </a:r>
            <a:endParaRPr sz="2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86625"/>
            <a:ext cx="2846374" cy="19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1771350" y="1943900"/>
            <a:ext cx="56013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abin Condensed"/>
                <a:ea typeface="Cabin Condensed"/>
                <a:cs typeface="Cabin Condensed"/>
                <a:sym typeface="Cabin Condensed"/>
              </a:rPr>
              <a:t>Examples:</a:t>
            </a:r>
            <a:endParaRPr b="1" sz="2500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abin Condensed"/>
              <a:buChar char="-"/>
            </a:pPr>
            <a:r>
              <a:rPr lang="en" sz="2500">
                <a:latin typeface="Cabin Condensed"/>
                <a:ea typeface="Cabin Condensed"/>
                <a:cs typeface="Cabin Condensed"/>
                <a:sym typeface="Cabin Condensed"/>
              </a:rPr>
              <a:t>Predicting the price of a house</a:t>
            </a:r>
            <a:endParaRPr sz="2500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abin Condensed"/>
              <a:buChar char="-"/>
            </a:pPr>
            <a:r>
              <a:rPr lang="en" sz="2500">
                <a:latin typeface="Cabin Condensed"/>
                <a:ea typeface="Cabin Condensed"/>
                <a:cs typeface="Cabin Condensed"/>
                <a:sym typeface="Cabin Condensed"/>
              </a:rPr>
              <a:t>Predicting if a credit card transaction is fraudulent</a:t>
            </a:r>
            <a:endParaRPr sz="2500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SzPts val="2500"/>
              <a:buFont typeface="Cabin Condensed"/>
              <a:buChar char="-"/>
            </a:pPr>
            <a:r>
              <a:rPr lang="en" sz="2500">
                <a:latin typeface="Cabin Condensed"/>
                <a:ea typeface="Cabin Condensed"/>
                <a:cs typeface="Cabin Condensed"/>
                <a:sym typeface="Cabin Condensed"/>
              </a:rPr>
              <a:t>Predicting the future price of a stock</a:t>
            </a:r>
            <a:endParaRPr sz="2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6150" y="2655425"/>
            <a:ext cx="2427851" cy="261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Fitting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23" name="Google Shape;423;p44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24" name="Google Shape;424;p4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25" name="Google Shape;425;p4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4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27" name="Google Shape;427;p44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28" name="Google Shape;428;p44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9" name="Google Shape;429;p44"/>
          <p:cNvSpPr txBox="1"/>
          <p:nvPr/>
        </p:nvSpPr>
        <p:spPr>
          <a:xfrm>
            <a:off x="1359900" y="1025925"/>
            <a:ext cx="6424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Getting a model to learn patterns from the training set does not take much coding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. Running a Linear Regression (line-of-best-fit) model on our house data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30" name="Google Shape;430;p44" title="Screenshot 2026-01-07 at 6.22.4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650" y="2595825"/>
            <a:ext cx="3496699" cy="7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4"/>
          <p:cNvSpPr txBox="1"/>
          <p:nvPr/>
        </p:nvSpPr>
        <p:spPr>
          <a:xfrm>
            <a:off x="1752750" y="3446750"/>
            <a:ext cx="563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00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IMPORTANT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the difficult part is choosing the best model for our problem, which we will go over next workshop 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432" name="Google Shape;432;p44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5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Evaluation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38" name="Google Shape;438;p45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39" name="Google Shape;439;p4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40" name="Google Shape;440;p4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45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42" name="Google Shape;442;p45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43" name="Google Shape;443;p45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4" name="Google Shape;444;p45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45"/>
          <p:cNvSpPr txBox="1"/>
          <p:nvPr/>
        </p:nvSpPr>
        <p:spPr>
          <a:xfrm>
            <a:off x="832650" y="1025925"/>
            <a:ext cx="74787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Finally, we need to evaluate how good our model is, we do this by: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Running our model on the training set (think of it like a practice exam)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Choose a performance metric (Accuracy, MSE, etc.) and use it to estimate how good the model is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46" name="Google Shape;4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131" y="2836175"/>
            <a:ext cx="3713733" cy="20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Evaluation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52" name="Google Shape;452;p46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53" name="Google Shape;453;p4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54" name="Google Shape;454;p4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46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56" name="Google Shape;456;p46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57" name="Google Shape;457;p46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46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46"/>
          <p:cNvSpPr txBox="1"/>
          <p:nvPr/>
        </p:nvSpPr>
        <p:spPr>
          <a:xfrm>
            <a:off x="832650" y="1025925"/>
            <a:ext cx="7478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Finally, we need to evaluate how good our model is, we do this by: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Running our model on the training set (think of it like a practice exam)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60" name="Google Shape;460;p46" title="Screenshot 2026-01-09 at 11.06.2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723" y="2165575"/>
            <a:ext cx="3238547" cy="43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6"/>
          <p:cNvSpPr txBox="1"/>
          <p:nvPr/>
        </p:nvSpPr>
        <p:spPr>
          <a:xfrm>
            <a:off x="832650" y="2790050"/>
            <a:ext cx="747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our example, our line-of-best-fit model is predicting house prices based on our dependent variables such as: house size, # of bedrooms, etc.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Evaluation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67" name="Google Shape;467;p4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68" name="Google Shape;468;p4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69" name="Google Shape;469;p4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4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71" name="Google Shape;471;p4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2" name="Google Shape;472;p4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47"/>
          <p:cNvSpPr txBox="1"/>
          <p:nvPr/>
        </p:nvSpPr>
        <p:spPr>
          <a:xfrm>
            <a:off x="832650" y="1025925"/>
            <a:ext cx="74787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Finally, we need to evaluate how good our model is, we do this by: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 startAt="2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Choose a performance metric (Accuracy, MSE, etc.) and use it to estimate how good the model is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Performance Metric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gives us a number showing how close the model’s predictions are to the correct values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different problems and different models, you need to choose performance metric that are appropriate for the model/problem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74" name="Google Shape;474;p47" title="mse.gif"/>
          <p:cNvPicPr preferRelativeResize="0"/>
          <p:nvPr/>
        </p:nvPicPr>
        <p:blipFill rotWithShape="1">
          <a:blip r:embed="rId3">
            <a:alphaModFix/>
          </a:blip>
          <a:srcRect b="0" l="0" r="0" t="18633"/>
          <a:stretch/>
        </p:blipFill>
        <p:spPr>
          <a:xfrm>
            <a:off x="3283350" y="3745475"/>
            <a:ext cx="2577300" cy="139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Repeat!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80" name="Google Shape;480;p4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81" name="Google Shape;481;p4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82" name="Google Shape;482;p4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4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84" name="Google Shape;484;p4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85" name="Google Shape;485;p4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48"/>
          <p:cNvSpPr txBox="1"/>
          <p:nvPr/>
        </p:nvSpPr>
        <p:spPr>
          <a:xfrm>
            <a:off x="832650" y="1025925"/>
            <a:ext cx="7478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ML, you should always try out multiple models and look for ways to improve existing models. There are three main things to consider: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Underfitting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when a model performs poorly on training and testing sets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means the model failed to learn any patterns during training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487" name="Google Shape;487;p48"/>
          <p:cNvPicPr preferRelativeResize="0"/>
          <p:nvPr/>
        </p:nvPicPr>
        <p:blipFill rotWithShape="1">
          <a:blip r:embed="rId3">
            <a:alphaModFix/>
          </a:blip>
          <a:srcRect b="0" l="0" r="33302" t="0"/>
          <a:stretch/>
        </p:blipFill>
        <p:spPr>
          <a:xfrm>
            <a:off x="2770287" y="2677600"/>
            <a:ext cx="3603431" cy="18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Repeat!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493" name="Google Shape;493;p4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494" name="Google Shape;494;p4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495" name="Google Shape;495;p4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4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497" name="Google Shape;497;p4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98" name="Google Shape;498;p4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49"/>
          <p:cNvSpPr txBox="1"/>
          <p:nvPr/>
        </p:nvSpPr>
        <p:spPr>
          <a:xfrm>
            <a:off x="832650" y="1025925"/>
            <a:ext cx="7478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ML, you should always try out multiple models and look for ways to improve existing models. There are three main things to consider: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Underfitting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when a model performs poorly on training and testing sets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Overfitting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when a model performs well on training set, but poorly on testing set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This means the model learned the patterns of the training data TOO well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500" name="Google Shape;500;p49"/>
          <p:cNvPicPr preferRelativeResize="0"/>
          <p:nvPr/>
        </p:nvPicPr>
        <p:blipFill rotWithShape="1">
          <a:blip r:embed="rId3">
            <a:alphaModFix/>
          </a:blip>
          <a:srcRect b="0" l="33347" r="0" t="0"/>
          <a:stretch/>
        </p:blipFill>
        <p:spPr>
          <a:xfrm>
            <a:off x="2880687" y="3289650"/>
            <a:ext cx="3382625" cy="17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Rinse and Repeat!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grpSp>
        <p:nvGrpSpPr>
          <p:cNvPr id="506" name="Google Shape;506;p5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07" name="Google Shape;507;p5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08" name="Google Shape;508;p5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5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10" name="Google Shape;510;p5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11" name="Google Shape;511;p5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50"/>
          <p:cNvSpPr txBox="1"/>
          <p:nvPr/>
        </p:nvSpPr>
        <p:spPr>
          <a:xfrm>
            <a:off x="832650" y="1025925"/>
            <a:ext cx="7478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 ML, you should always try out multiple models and look for ways to improve existing models. There are three main things to consider: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Underfitting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when a model performs poorly on training and testing sets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Overfitting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when a model performs well on training set, but poorly on testing set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AutoNum type="arabicParenR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Comparison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comparing two or more fitted models using performance metrics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513" name="Google Shape;513;p50"/>
          <p:cNvPicPr preferRelativeResize="0"/>
          <p:nvPr/>
        </p:nvPicPr>
        <p:blipFill rotWithShape="1">
          <a:blip r:embed="rId3">
            <a:alphaModFix/>
          </a:blip>
          <a:srcRect b="4961" l="0" r="0" t="0"/>
          <a:stretch/>
        </p:blipFill>
        <p:spPr>
          <a:xfrm>
            <a:off x="3386688" y="3492375"/>
            <a:ext cx="2370625" cy="1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5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519" name="Google Shape;519;p5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520" name="Google Shape;520;p5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5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522" name="Google Shape;522;p5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23" name="Google Shape;523;p5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51"/>
          <p:cNvSpPr txBox="1"/>
          <p:nvPr/>
        </p:nvSpPr>
        <p:spPr>
          <a:xfrm>
            <a:off x="2136750" y="510563"/>
            <a:ext cx="4870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Your Turn!</a:t>
            </a:r>
            <a:endParaRPr sz="3500">
              <a:solidFill>
                <a:srgbClr val="26232E"/>
              </a:solidFill>
            </a:endParaRPr>
          </a:p>
        </p:txBody>
      </p:sp>
      <p:sp>
        <p:nvSpPr>
          <p:cNvPr id="525" name="Google Shape;525;p51"/>
          <p:cNvSpPr txBox="1"/>
          <p:nvPr/>
        </p:nvSpPr>
        <p:spPr>
          <a:xfrm>
            <a:off x="2677725" y="1260463"/>
            <a:ext cx="378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abin Condensed"/>
                <a:ea typeface="Cabin Condensed"/>
                <a:cs typeface="Cabin Condensed"/>
                <a:sym typeface="Cabin Condensed"/>
              </a:rPr>
              <a:t>Worksheet:</a:t>
            </a:r>
            <a:r>
              <a:rPr lang="en" sz="2300">
                <a:latin typeface="Cabin Condensed"/>
                <a:ea typeface="Cabin Condensed"/>
                <a:cs typeface="Cabin Condensed"/>
                <a:sym typeface="Cabin Condensed"/>
              </a:rPr>
              <a:t> </a:t>
            </a:r>
            <a:r>
              <a:rPr lang="en" sz="2300" u="sng">
                <a:solidFill>
                  <a:schemeClr val="hlink"/>
                </a:solidFill>
                <a:latin typeface="Cabin Condensed"/>
                <a:ea typeface="Cabin Condensed"/>
                <a:cs typeface="Cabin Condensed"/>
                <a:sym typeface="Cabin Condensed"/>
                <a:hlinkClick r:id="rId3"/>
              </a:rPr>
              <a:t>https://bit.ly/4bKPjNc</a:t>
            </a:r>
            <a:endParaRPr sz="23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526" name="Google Shape;526;p51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27" name="Google Shape;527;p51" title="Screenshot 2025-10-09 at 1.49.04 AM.png"/>
          <p:cNvPicPr preferRelativeResize="0"/>
          <p:nvPr/>
        </p:nvPicPr>
        <p:blipFill rotWithShape="1">
          <a:blip r:embed="rId5">
            <a:alphaModFix/>
          </a:blip>
          <a:srcRect b="0" l="0" r="57676" t="0"/>
          <a:stretch/>
        </p:blipFill>
        <p:spPr>
          <a:xfrm>
            <a:off x="1994250" y="3091300"/>
            <a:ext cx="2562565" cy="194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1" title="Screenshot 2025-10-09 at 1.49.28 AM.png"/>
          <p:cNvPicPr preferRelativeResize="0"/>
          <p:nvPr/>
        </p:nvPicPr>
        <p:blipFill rotWithShape="1">
          <a:blip r:embed="rId6">
            <a:alphaModFix/>
          </a:blip>
          <a:srcRect b="0" l="0" r="53415" t="0"/>
          <a:stretch/>
        </p:blipFill>
        <p:spPr>
          <a:xfrm>
            <a:off x="6469875" y="2564463"/>
            <a:ext cx="1836861" cy="250283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1"/>
          <p:cNvSpPr/>
          <p:nvPr/>
        </p:nvSpPr>
        <p:spPr>
          <a:xfrm>
            <a:off x="4806541" y="3597559"/>
            <a:ext cx="1413600" cy="43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8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350" lIns="94350" spcFirstLastPara="1" rIns="94350" wrap="square" tIns="94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51"/>
          <p:cNvSpPr/>
          <p:nvPr/>
        </p:nvSpPr>
        <p:spPr>
          <a:xfrm>
            <a:off x="2257425" y="3202263"/>
            <a:ext cx="416700" cy="4455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51"/>
          <p:cNvSpPr/>
          <p:nvPr/>
        </p:nvSpPr>
        <p:spPr>
          <a:xfrm>
            <a:off x="6547013" y="3633288"/>
            <a:ext cx="862200" cy="2874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7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65" name="Google Shape;165;p2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66" name="Google Shape;166;p2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27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68" name="Google Shape;168;p27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69" name="Google Shape;169;p27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27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is Machine Learning?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676700" y="1025925"/>
            <a:ext cx="5790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can use our ML models to do two things: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Predictive Modeling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predicting something 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Statistical Analysis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understanding the relationships between things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676700" y="2980850"/>
            <a:ext cx="5580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Example</a:t>
            </a:r>
            <a:endParaRPr b="1"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Just trying to predict the price of your house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VS.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Finding what things affect the price of your house (size, location, etc.) 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73" name="Google Shape;173;p27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74" name="Google Shape;174;p27" title="Screenshot 2025-12-19 at 5.38.42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5288" y="3149147"/>
            <a:ext cx="408775" cy="4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 title="Screenshot 2025-12-19 at 5.37.3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7300" y="3538240"/>
            <a:ext cx="1464750" cy="147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 title="Screenshot 2025-12-19 at 5.37.09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7300" y="1686013"/>
            <a:ext cx="1464750" cy="146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8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82" name="Google Shape;182;p2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83" name="Google Shape;183;p2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28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185" name="Google Shape;185;p28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86" name="Google Shape;186;p28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28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What is Machine Learning?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1676700" y="1025925"/>
            <a:ext cx="5790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can use our ML models to do two things: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Predictive Modeling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predicting something 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Statistical Analysis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understanding the relationships between things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189" name="Google Shape;189;p28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050" y="2903625"/>
            <a:ext cx="2502950" cy="13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1676700" y="2980850"/>
            <a:ext cx="5580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Both of these are important and usually intertwined (but not always!)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For these workshops, we will simply focus on predictive modeling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9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197" name="Google Shape;197;p2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198" name="Google Shape;198;p2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9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00" name="Google Shape;200;p29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01" name="Google Shape;201;p29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9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 Machines Learn?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676700" y="1025925"/>
            <a:ext cx="579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Models learn patterns in </a:t>
            </a: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previous 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and use that knowledge for prediction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4" name="Google Shape;204;p29"/>
          <p:cNvSpPr/>
          <p:nvPr/>
        </p:nvSpPr>
        <p:spPr>
          <a:xfrm flipH="1">
            <a:off x="-437423" y="3091299"/>
            <a:ext cx="2355467" cy="2355466"/>
          </a:xfrm>
          <a:custGeom>
            <a:rect b="b" l="l" r="r" t="t"/>
            <a:pathLst>
              <a:path extrusionOk="0" h="4710933" w="4710933">
                <a:moveTo>
                  <a:pt x="4710933" y="0"/>
                </a:moveTo>
                <a:lnTo>
                  <a:pt x="0" y="0"/>
                </a:lnTo>
                <a:lnTo>
                  <a:pt x="0" y="4710933"/>
                </a:lnTo>
                <a:lnTo>
                  <a:pt x="4710933" y="4710933"/>
                </a:lnTo>
                <a:lnTo>
                  <a:pt x="471093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9"/>
          <p:cNvSpPr txBox="1"/>
          <p:nvPr/>
        </p:nvSpPr>
        <p:spPr>
          <a:xfrm>
            <a:off x="1782000" y="1943900"/>
            <a:ext cx="55800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Example</a:t>
            </a:r>
            <a:endParaRPr b="1"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Suppose we want to predict house prices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would show a model a bunch of house prices AND information about the houses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model learns how different things affect house prices, and uses that for prediction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30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11" name="Google Shape;211;p3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12" name="Google Shape;212;p3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30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14" name="Google Shape;214;p30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15" name="Google Shape;215;p30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0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How do Machines Learn?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1676700" y="1025925"/>
            <a:ext cx="579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Models learn patterns in </a:t>
            </a: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previous 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data and use that knowledge for prediction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262780" y="3563075"/>
            <a:ext cx="1899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Start w/ previous data</a:t>
            </a:r>
            <a:endParaRPr sz="19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19" name="Google Shape;219;p30"/>
          <p:cNvSpPr/>
          <p:nvPr/>
        </p:nvSpPr>
        <p:spPr>
          <a:xfrm rot="-1117">
            <a:off x="2405650" y="2660054"/>
            <a:ext cx="9231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3000" lIns="183000" spcFirstLastPara="1" rIns="183000" wrap="square" tIns="183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2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30"/>
          <p:cNvSpPr/>
          <p:nvPr/>
        </p:nvSpPr>
        <p:spPr>
          <a:xfrm rot="-1117">
            <a:off x="5812400" y="2660041"/>
            <a:ext cx="923100" cy="33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90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3000" lIns="183000" spcFirstLastPara="1" rIns="183000" wrap="square" tIns="183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2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3622192" y="3563075"/>
            <a:ext cx="1899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Learn patterns</a:t>
            </a:r>
            <a:endParaRPr sz="19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7027517" y="3563075"/>
            <a:ext cx="1899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Use patterns to predict</a:t>
            </a:r>
            <a:endParaRPr sz="19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2130312" y="4040075"/>
            <a:ext cx="4883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Here, our “model” is simply the </a:t>
            </a:r>
            <a:r>
              <a:rPr b="1"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line of best fit</a:t>
            </a:r>
            <a:endParaRPr b="1" sz="19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use it to predict, for example, that if a house is </a:t>
            </a:r>
            <a:r>
              <a:rPr b="1"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3000 sq. ft</a:t>
            </a:r>
            <a:r>
              <a:rPr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, its price will be ~</a:t>
            </a:r>
            <a:r>
              <a:rPr b="1" lang="en" sz="19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$450,000</a:t>
            </a:r>
            <a:endParaRPr b="1" sz="19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58" y="2090325"/>
            <a:ext cx="2212850" cy="14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8525" y="2090313"/>
            <a:ext cx="2212850" cy="147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0900" y="2090325"/>
            <a:ext cx="2212850" cy="147218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/>
          <p:nvPr/>
        </p:nvSpPr>
        <p:spPr>
          <a:xfrm>
            <a:off x="8549450" y="3266005"/>
            <a:ext cx="226500" cy="261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/>
          <p:nvPr/>
        </p:nvSpPr>
        <p:spPr>
          <a:xfrm rot="-5400000">
            <a:off x="8406550" y="2809861"/>
            <a:ext cx="522900" cy="122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8606802" y="2396475"/>
            <a:ext cx="122400" cy="124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1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35" name="Google Shape;235;p3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36" name="Google Shape;236;p3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31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38" name="Google Shape;238;p31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9" name="Google Shape;239;p31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31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The ML Workflow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1287450" y="1025925"/>
            <a:ext cx="65691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Ensure Proper Data Quality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Training and Testing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Evaluation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87350" lvl="0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bin Condensed"/>
              <a:buAutoNum type="arabicParenR"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Model Fitting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2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47" name="Google Shape;247;p3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48" name="Google Shape;248;p3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32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50" name="Google Shape;250;p32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51" name="Google Shape;251;p32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32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53" name="Google Shape;253;p32" title="Screenshot 2025-12-20 at 11.11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51" y="2338050"/>
            <a:ext cx="4814101" cy="26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1292100" y="935375"/>
            <a:ext cx="6559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Suppose we have the following data about some houses 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Goal</a:t>
            </a:r>
            <a:r>
              <a:rPr lang="en" sz="25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: use this data to predict the prices of new houses</a:t>
            </a:r>
            <a:endParaRPr sz="25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3"/>
          <p:cNvGrpSpPr/>
          <p:nvPr/>
        </p:nvGrpSpPr>
        <p:grpSpPr>
          <a:xfrm rot="2700000">
            <a:off x="7716006" y="-1586910"/>
            <a:ext cx="3063655" cy="2867594"/>
            <a:chOff x="0" y="-66675"/>
            <a:chExt cx="1613775" cy="1510500"/>
          </a:xfrm>
        </p:grpSpPr>
        <p:sp>
          <p:nvSpPr>
            <p:cNvPr id="260" name="Google Shape;260;p3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F8E640"/>
            </a:solidFill>
            <a:ln>
              <a:noFill/>
            </a:ln>
          </p:spPr>
        </p:sp>
        <p:sp>
          <p:nvSpPr>
            <p:cNvPr id="261" name="Google Shape;261;p3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33"/>
          <p:cNvGrpSpPr/>
          <p:nvPr/>
        </p:nvGrpSpPr>
        <p:grpSpPr>
          <a:xfrm rot="2700000">
            <a:off x="7821775" y="-1712981"/>
            <a:ext cx="3063655" cy="2867594"/>
            <a:chOff x="0" y="-66675"/>
            <a:chExt cx="1613775" cy="1510500"/>
          </a:xfrm>
        </p:grpSpPr>
        <p:sp>
          <p:nvSpPr>
            <p:cNvPr id="263" name="Google Shape;263;p33"/>
            <p:cNvSpPr/>
            <p:nvPr/>
          </p:nvSpPr>
          <p:spPr>
            <a:xfrm>
              <a:off x="0" y="0"/>
              <a:ext cx="1613775" cy="1443740"/>
            </a:xfrm>
            <a:custGeom>
              <a:rect b="b" l="l" r="r" t="t"/>
              <a:pathLst>
                <a:path extrusionOk="0" h="1443740" w="1613775">
                  <a:moveTo>
                    <a:pt x="0" y="0"/>
                  </a:moveTo>
                  <a:lnTo>
                    <a:pt x="1613775" y="0"/>
                  </a:lnTo>
                  <a:lnTo>
                    <a:pt x="1613775" y="1443740"/>
                  </a:lnTo>
                  <a:lnTo>
                    <a:pt x="0" y="14437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64" name="Google Shape;264;p33"/>
            <p:cNvSpPr txBox="1"/>
            <p:nvPr/>
          </p:nvSpPr>
          <p:spPr>
            <a:xfrm>
              <a:off x="0" y="-66675"/>
              <a:ext cx="1613700" cy="15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62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33"/>
          <p:cNvSpPr txBox="1"/>
          <p:nvPr/>
        </p:nvSpPr>
        <p:spPr>
          <a:xfrm>
            <a:off x="832650" y="356325"/>
            <a:ext cx="7478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26232E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Identifying the Problem</a:t>
            </a:r>
            <a:endParaRPr sz="35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pic>
        <p:nvPicPr>
          <p:cNvPr id="266" name="Google Shape;266;p33" title="Screenshot 2025-12-20 at 11.11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951" y="1025925"/>
            <a:ext cx="4814101" cy="266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 txBox="1"/>
          <p:nvPr/>
        </p:nvSpPr>
        <p:spPr>
          <a:xfrm>
            <a:off x="832650" y="3818075"/>
            <a:ext cx="747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We </a:t>
            </a:r>
            <a:r>
              <a:rPr b="1"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must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identify the following before starting: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Independent variables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(called “X variables” or “features”)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 Condensed"/>
              <a:buChar char="-"/>
            </a:pPr>
            <a:r>
              <a:rPr lang="en" sz="2000" u="sng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Dependent variable</a:t>
            </a:r>
            <a:r>
              <a:rPr lang="en" sz="20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 (called the “Y variable” or “response”)</a:t>
            </a:r>
            <a:endParaRPr sz="2000">
              <a:solidFill>
                <a:schemeClr val="dk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