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y="5143500" cx="9144000"/>
  <p:notesSz cx="6858000" cy="9144000"/>
  <p:embeddedFontLst>
    <p:embeddedFont>
      <p:font typeface="Anta"/>
      <p:regular r:id="rId63"/>
    </p:embeddedFont>
    <p:embeddedFont>
      <p:font typeface="Cabin Condensed"/>
      <p:regular r:id="rId64"/>
      <p:bold r:id="rId65"/>
    </p:embeddedFont>
    <p:embeddedFont>
      <p:font typeface="Open Sans"/>
      <p:regular r:id="rId66"/>
      <p:bold r:id="rId67"/>
      <p:italic r:id="rId68"/>
      <p:boldItalic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CabinCondensed-regular.fntdata"/><Relationship Id="rId63" Type="http://schemas.openxmlformats.org/officeDocument/2006/relationships/font" Target="fonts/Anta-regular.fntdata"/><Relationship Id="rId22" Type="http://schemas.openxmlformats.org/officeDocument/2006/relationships/slide" Target="slides/slide17.xml"/><Relationship Id="rId66" Type="http://schemas.openxmlformats.org/officeDocument/2006/relationships/font" Target="fonts/OpenSans-regular.fntdata"/><Relationship Id="rId21" Type="http://schemas.openxmlformats.org/officeDocument/2006/relationships/slide" Target="slides/slide16.xml"/><Relationship Id="rId65" Type="http://schemas.openxmlformats.org/officeDocument/2006/relationships/font" Target="fonts/CabinCondensed-bold.fntdata"/><Relationship Id="rId24" Type="http://schemas.openxmlformats.org/officeDocument/2006/relationships/slide" Target="slides/slide19.xml"/><Relationship Id="rId68" Type="http://schemas.openxmlformats.org/officeDocument/2006/relationships/font" Target="fonts/OpenSans-italic.fntdata"/><Relationship Id="rId23" Type="http://schemas.openxmlformats.org/officeDocument/2006/relationships/slide" Target="slides/slide18.xml"/><Relationship Id="rId67" Type="http://schemas.openxmlformats.org/officeDocument/2006/relationships/font" Target="fonts/OpenSans-bold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OpenSans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321c428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" name="Google Shape;52;g3c321c428a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c321c428a3_0_1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g3c321c428a3_0_12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c321c428a3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g3c321c428a3_0_4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c321c428a3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g3c321c428a3_0_4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c321c428a3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g3c321c428a3_0_4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c321c428a3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g3c321c428a3_0_4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c321c428a3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g3c321c428a3_0_5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c321c428a3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7" name="Google Shape;307;g3c321c428a3_0_5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c321c428a3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4" name="Google Shape;324;g3c321c428a3_0_5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c321c428a3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6" name="Google Shape;346;g3c321c428a3_0_3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c321c428a3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1" name="Google Shape;361;g3c321c428a3_0_3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c321c428a3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" name="Google Shape;72;g3c321c428a3_0_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c321c428a3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6" name="Google Shape;376;g3c321c428a3_0_3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c321c428a3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1" name="Google Shape;391;g3c321c428a3_0_3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c321c428a3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7" name="Google Shape;407;g3c321c428a3_0_5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c321c428a3_0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4" name="Google Shape;424;g3c321c428a3_0_7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c321c428a3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9" name="Google Shape;439;g3c321c428a3_0_6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c321c428a3_0_7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2" name="Google Shape;452;g3c321c428a3_0_7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c321c428a3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6" name="Google Shape;466;g3c321c428a3_0_7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c321c428a3_0_8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4" name="Google Shape;484;g3c321c428a3_0_8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c321c428a3_0_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9" name="Google Shape;499;g3c321c428a3_0_8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c321c428a3_0_8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9" name="Google Shape;519;g3c321c428a3_0_8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c321c428a3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g3c321c428a3_0_1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c321c428a3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9" name="Google Shape;539;g3c321c428a3_0_6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c321c428a3_0_7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3" name="Google Shape;553;g3c321c428a3_0_7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c321c428a3_0_8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8" name="Google Shape;568;g3c321c428a3_0_8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c321c428a3_0_8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2" name="Google Shape;582;g3c321c428a3_0_8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c321c428a3_0_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8" name="Google Shape;598;g3c321c428a3_0_7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c321c428a3_0_7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2" name="Google Shape;612;g3c321c428a3_0_7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c321c428a3_0_9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1" name="Google Shape;631;g3c321c428a3_0_9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c321c428a3_0_9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6" name="Google Shape;646;g3c321c428a3_0_9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c321c428a3_0_9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2" name="Google Shape;662;g3c321c428a3_0_9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c321c428a3_0_9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6" name="Google Shape;676;g3c321c428a3_0_9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c321c428a3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3c321c428a3_0_2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c321c428a3_0_10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5" name="Google Shape;695;g3c321c428a3_0_10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3c321c428a3_0_1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1" name="Google Shape;711;g3c321c428a3_0_10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c321c428a3_0_10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7" name="Google Shape;727;g3c321c428a3_0_10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c321c428a3_0_10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2" name="Google Shape;742;g3c321c428a3_0_10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c321c428a3_0_10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7" name="Google Shape;757;g3c321c428a3_0_10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c321c428a3_0_1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2" name="Google Shape;772;g3c321c428a3_0_1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3c321c428a3_0_1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6" name="Google Shape;786;g3c321c428a3_0_1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3c321c428a3_0_1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2" name="Google Shape;802;g3c321c428a3_0_11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3c321c428a3_0_1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8" name="Google Shape;818;g3c321c428a3_0_1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3c321c428a3_0_1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3" name="Google Shape;833;g3c321c428a3_0_11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c321c428a3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g3c321c428a3_0_2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3c321c428a3_0_1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9" name="Google Shape;849;g3c321c428a3_0_11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3c321c428a3_0_1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3" name="Google Shape;863;g3c321c428a3_0_12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3c321c428a3_0_1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7" name="Google Shape;877;g3c321c428a3_0_12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3c321c428a3_0_1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4" name="Google Shape;894;g3c321c428a3_0_12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3c321c428a3_0_1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1" name="Google Shape;911;g3c321c428a3_0_12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3c321c428a3_0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7" name="Google Shape;927;g3c321c428a3_0_6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3c321c428a3_0_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5" name="Google Shape;945;g3c321c428a3_0_6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3c321c428a3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3" name="Google Shape;963;g3c321c428a3_0_6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321c428a3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g3c321c428a3_0_2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c321c428a3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g3c321c428a3_0_2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c321c428a3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3c321c428a3_0_2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c321c428a3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g3c321c428a3_0_3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2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2.png"/><Relationship Id="rId4" Type="http://schemas.openxmlformats.org/officeDocument/2006/relationships/image" Target="../media/image39.png"/><Relationship Id="rId5" Type="http://schemas.openxmlformats.org/officeDocument/2006/relationships/image" Target="../media/image4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bit.ly/45HCoYu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image" Target="../media/image3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Relationship Id="rId4" Type="http://schemas.openxmlformats.org/officeDocument/2006/relationships/image" Target="../media/image43.gif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.png"/><Relationship Id="rId4" Type="http://schemas.openxmlformats.org/officeDocument/2006/relationships/image" Target="../media/image33.png"/><Relationship Id="rId5" Type="http://schemas.openxmlformats.org/officeDocument/2006/relationships/image" Target="../media/image4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.png"/><Relationship Id="rId4" Type="http://schemas.openxmlformats.org/officeDocument/2006/relationships/image" Target="../media/image5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.png"/><Relationship Id="rId4" Type="http://schemas.openxmlformats.org/officeDocument/2006/relationships/image" Target="../media/image4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.png"/><Relationship Id="rId4" Type="http://schemas.openxmlformats.org/officeDocument/2006/relationships/image" Target="../media/image4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.png"/><Relationship Id="rId4" Type="http://schemas.openxmlformats.org/officeDocument/2006/relationships/image" Target="../media/image4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8.png"/><Relationship Id="rId4" Type="http://schemas.openxmlformats.org/officeDocument/2006/relationships/image" Target="../media/image45.png"/><Relationship Id="rId5" Type="http://schemas.openxmlformats.org/officeDocument/2006/relationships/image" Target="../media/image2.png"/><Relationship Id="rId6" Type="http://schemas.openxmlformats.org/officeDocument/2006/relationships/image" Target="../media/image52.png"/><Relationship Id="rId7" Type="http://schemas.openxmlformats.org/officeDocument/2006/relationships/image" Target="../media/image4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.png"/><Relationship Id="rId4" Type="http://schemas.openxmlformats.org/officeDocument/2006/relationships/image" Target="../media/image50.png"/><Relationship Id="rId5" Type="http://schemas.openxmlformats.org/officeDocument/2006/relationships/image" Target="../media/image52.png"/><Relationship Id="rId6" Type="http://schemas.openxmlformats.org/officeDocument/2006/relationships/image" Target="../media/image4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.png"/><Relationship Id="rId4" Type="http://schemas.openxmlformats.org/officeDocument/2006/relationships/image" Target="../media/image53.png"/><Relationship Id="rId5" Type="http://schemas.openxmlformats.org/officeDocument/2006/relationships/image" Target="../media/image52.png"/><Relationship Id="rId6" Type="http://schemas.openxmlformats.org/officeDocument/2006/relationships/image" Target="../media/image4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2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5400000">
            <a:off x="2010882" y="433882"/>
            <a:ext cx="5125024" cy="4281536"/>
          </a:xfrm>
          <a:custGeom>
            <a:rect b="b" l="l" r="r" t="t"/>
            <a:pathLst>
              <a:path extrusionOk="0" h="2227067" w="3882594">
                <a:moveTo>
                  <a:pt x="0" y="0"/>
                </a:moveTo>
                <a:lnTo>
                  <a:pt x="3882594" y="0"/>
                </a:lnTo>
                <a:lnTo>
                  <a:pt x="3882594" y="2227067"/>
                </a:lnTo>
                <a:lnTo>
                  <a:pt x="0" y="222706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55" name="Google Shape;55;p13"/>
          <p:cNvSpPr txBox="1"/>
          <p:nvPr/>
        </p:nvSpPr>
        <p:spPr>
          <a:xfrm>
            <a:off x="4941068" y="2740819"/>
            <a:ext cx="150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nta"/>
                <a:ea typeface="Anta"/>
                <a:cs typeface="Anta"/>
                <a:sym typeface="Anta"/>
              </a:rPr>
              <a:t>Intro to Python + Data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6994" y="1958313"/>
            <a:ext cx="4250013" cy="13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 rot="-249897">
            <a:off x="3114024" y="994620"/>
            <a:ext cx="2701434" cy="1154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" sz="7500" u="none" cap="none" strike="noStrike">
                <a:solidFill>
                  <a:srgbClr val="F8E64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2429763" y="13"/>
            <a:ext cx="4284300" cy="969000"/>
          </a:xfrm>
          <a:prstGeom prst="rect">
            <a:avLst/>
          </a:prstGeom>
          <a:solidFill>
            <a:srgbClr val="FDEF0E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2429763" y="4126988"/>
            <a:ext cx="4284300" cy="1016700"/>
          </a:xfrm>
          <a:prstGeom prst="rect">
            <a:avLst/>
          </a:prstGeom>
          <a:solidFill>
            <a:srgbClr val="FDEF0E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/>
          <p:nvPr/>
        </p:nvSpPr>
        <p:spPr>
          <a:xfrm rot="5400000">
            <a:off x="6260591" y="1242767"/>
            <a:ext cx="3164314" cy="2616804"/>
          </a:xfrm>
          <a:custGeom>
            <a:rect b="b" l="l" r="r" t="t"/>
            <a:pathLst>
              <a:path extrusionOk="0" h="2227067" w="3882594">
                <a:moveTo>
                  <a:pt x="0" y="0"/>
                </a:moveTo>
                <a:lnTo>
                  <a:pt x="3882594" y="0"/>
                </a:lnTo>
                <a:lnTo>
                  <a:pt x="3882594" y="2227067"/>
                </a:lnTo>
                <a:lnTo>
                  <a:pt x="0" y="222706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1" name="Google Shape;61;p13"/>
          <p:cNvSpPr/>
          <p:nvPr/>
        </p:nvSpPr>
        <p:spPr>
          <a:xfrm rot="5400000">
            <a:off x="-230475" y="1198226"/>
            <a:ext cx="3164314" cy="2705886"/>
          </a:xfrm>
          <a:custGeom>
            <a:rect b="b" l="l" r="r" t="t"/>
            <a:pathLst>
              <a:path extrusionOk="0" h="2227067" w="3882594">
                <a:moveTo>
                  <a:pt x="0" y="0"/>
                </a:moveTo>
                <a:lnTo>
                  <a:pt x="3882594" y="0"/>
                </a:lnTo>
                <a:lnTo>
                  <a:pt x="3882594" y="2227067"/>
                </a:lnTo>
                <a:lnTo>
                  <a:pt x="0" y="222706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2" name="Google Shape;62;p13"/>
          <p:cNvSpPr/>
          <p:nvPr/>
        </p:nvSpPr>
        <p:spPr>
          <a:xfrm>
            <a:off x="5695513" y="4126988"/>
            <a:ext cx="3455700" cy="1016700"/>
          </a:xfrm>
          <a:prstGeom prst="rect">
            <a:avLst/>
          </a:prstGeom>
          <a:solidFill>
            <a:srgbClr val="FDEF0E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-4050" y="4126988"/>
            <a:ext cx="3569100" cy="1016700"/>
          </a:xfrm>
          <a:prstGeom prst="rect">
            <a:avLst/>
          </a:prstGeom>
          <a:solidFill>
            <a:srgbClr val="FDEF0E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-29975" y="13"/>
            <a:ext cx="4284300" cy="969000"/>
          </a:xfrm>
          <a:prstGeom prst="rect">
            <a:avLst/>
          </a:prstGeom>
          <a:solidFill>
            <a:srgbClr val="FDEF0E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5242938" y="0"/>
            <a:ext cx="3900900" cy="969000"/>
          </a:xfrm>
          <a:prstGeom prst="rect">
            <a:avLst/>
          </a:prstGeom>
          <a:solidFill>
            <a:srgbClr val="FDEF0E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075600" y="3234188"/>
            <a:ext cx="328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Intro to ML Algorithms</a:t>
            </a:r>
            <a:endParaRPr b="0" i="0" sz="26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7" name="Google Shape;67;p13" title="462543847_2148246222243476_3841800274682213669_n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8738" y="1652438"/>
            <a:ext cx="1977844" cy="197783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/>
          <p:nvPr/>
        </p:nvSpPr>
        <p:spPr>
          <a:xfrm flipH="1">
            <a:off x="-160785" y="302304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" name="Google Shape;69;p13"/>
          <p:cNvSpPr/>
          <p:nvPr/>
        </p:nvSpPr>
        <p:spPr>
          <a:xfrm>
            <a:off x="201588" y="1028200"/>
            <a:ext cx="2297400" cy="16449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1"/>
          </a:solidFill>
          <a:ln cap="flat" cmpd="sng" w="47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0C151A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Take a seat!</a:t>
            </a:r>
            <a:endParaRPr b="0" i="0" sz="2500" u="none" cap="none" strike="noStrike">
              <a:solidFill>
                <a:srgbClr val="0C151A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" sz="2500" u="none" cap="none" strike="noStrike">
                <a:solidFill>
                  <a:srgbClr val="0C151A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We’ll start at </a:t>
            </a:r>
            <a:r>
              <a:rPr lang="en" sz="2500">
                <a:solidFill>
                  <a:srgbClr val="0C151A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6:35</a:t>
            </a:r>
            <a:r>
              <a:rPr b="0" i="0" lang="en" sz="2500" u="none" cap="none" strike="noStrike">
                <a:solidFill>
                  <a:srgbClr val="0C151A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pm &lt;3</a:t>
            </a:r>
            <a:endParaRPr b="0" i="0" sz="2500" u="none" cap="none" strike="noStrike">
              <a:solidFill>
                <a:srgbClr val="0C151A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2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203" name="Google Shape;203;p22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204" name="Google Shape;204;p22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22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206" name="Google Shape;206;p22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7" name="Google Shape;207;p22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22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Review: ML Workflow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2811750" y="1025925"/>
            <a:ext cx="3520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bin Condensed"/>
              <a:buAutoNum type="arabicParenR" startAt="5"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Rinse and Repeat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10" name="Google Shape;210;p22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22"/>
          <p:cNvSpPr txBox="1"/>
          <p:nvPr/>
        </p:nvSpPr>
        <p:spPr>
          <a:xfrm>
            <a:off x="1503450" y="1591400"/>
            <a:ext cx="6207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For each model, we should also look for these common issues: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Underfitting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Poor performance on both training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and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testing sets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Overfitting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Good performance on training set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but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bad performance on testing set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212" name="Google Shape;2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4438" y="3623300"/>
            <a:ext cx="4145324" cy="144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23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218" name="Google Shape;218;p23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219" name="Google Shape;219;p23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23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221" name="Google Shape;221;p23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22" name="Google Shape;222;p23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23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Identifying the Problem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24" name="Google Shape;224;p23"/>
          <p:cNvSpPr txBox="1"/>
          <p:nvPr/>
        </p:nvSpPr>
        <p:spPr>
          <a:xfrm>
            <a:off x="1928625" y="2090038"/>
            <a:ext cx="218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Supervised</a:t>
            </a: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Learning</a:t>
            </a:r>
            <a:endParaRPr b="1"/>
          </a:p>
        </p:txBody>
      </p:sp>
      <p:sp>
        <p:nvSpPr>
          <p:cNvPr id="225" name="Google Shape;225;p23"/>
          <p:cNvSpPr txBox="1"/>
          <p:nvPr/>
        </p:nvSpPr>
        <p:spPr>
          <a:xfrm>
            <a:off x="4053450" y="1025925"/>
            <a:ext cx="103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ML Task</a:t>
            </a:r>
            <a:endParaRPr b="1"/>
          </a:p>
        </p:txBody>
      </p:sp>
      <p:sp>
        <p:nvSpPr>
          <p:cNvPr id="226" name="Google Shape;226;p23"/>
          <p:cNvSpPr txBox="1"/>
          <p:nvPr/>
        </p:nvSpPr>
        <p:spPr>
          <a:xfrm>
            <a:off x="5090550" y="2090050"/>
            <a:ext cx="289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Uns</a:t>
            </a: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upervised Learning</a:t>
            </a:r>
            <a:endParaRPr b="1"/>
          </a:p>
        </p:txBody>
      </p:sp>
      <p:sp>
        <p:nvSpPr>
          <p:cNvPr id="227" name="Google Shape;227;p23"/>
          <p:cNvSpPr txBox="1"/>
          <p:nvPr/>
        </p:nvSpPr>
        <p:spPr>
          <a:xfrm>
            <a:off x="1369250" y="3255250"/>
            <a:ext cx="130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Regression</a:t>
            </a:r>
            <a:endParaRPr b="1"/>
          </a:p>
        </p:txBody>
      </p:sp>
      <p:sp>
        <p:nvSpPr>
          <p:cNvPr id="228" name="Google Shape;228;p23"/>
          <p:cNvSpPr txBox="1"/>
          <p:nvPr/>
        </p:nvSpPr>
        <p:spPr>
          <a:xfrm>
            <a:off x="3055875" y="3255250"/>
            <a:ext cx="150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Classification</a:t>
            </a:r>
            <a:endParaRPr b="1"/>
          </a:p>
        </p:txBody>
      </p:sp>
      <p:sp>
        <p:nvSpPr>
          <p:cNvPr id="229" name="Google Shape;229;p23"/>
          <p:cNvSpPr/>
          <p:nvPr/>
        </p:nvSpPr>
        <p:spPr>
          <a:xfrm rot="7598997">
            <a:off x="2063146" y="2775728"/>
            <a:ext cx="625205" cy="28644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8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350" lIns="94350" spcFirstLastPara="1" rIns="94350" wrap="square" tIns="94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23"/>
          <p:cNvSpPr/>
          <p:nvPr/>
        </p:nvSpPr>
        <p:spPr>
          <a:xfrm rot="3541043">
            <a:off x="4904242" y="1605232"/>
            <a:ext cx="625318" cy="28621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8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350" lIns="94350" spcFirstLastPara="1" rIns="94350" wrap="square" tIns="94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23"/>
          <p:cNvSpPr/>
          <p:nvPr/>
        </p:nvSpPr>
        <p:spPr>
          <a:xfrm rot="7598997">
            <a:off x="3494621" y="1605128"/>
            <a:ext cx="625205" cy="28644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8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350" lIns="94350" spcFirstLastPara="1" rIns="94350" wrap="square" tIns="94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23"/>
          <p:cNvSpPr/>
          <p:nvPr/>
        </p:nvSpPr>
        <p:spPr>
          <a:xfrm rot="3541043">
            <a:off x="3224342" y="2775832"/>
            <a:ext cx="625318" cy="28621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8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350" lIns="94350" spcFirstLastPara="1" rIns="94350" wrap="square" tIns="94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23"/>
          <p:cNvSpPr txBox="1"/>
          <p:nvPr/>
        </p:nvSpPr>
        <p:spPr>
          <a:xfrm>
            <a:off x="1573050" y="4106325"/>
            <a:ext cx="5997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Our job is to look at our ML task and determine what kind of problem it is and approach it accordingly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4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239" name="Google Shape;239;p24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240" name="Google Shape;240;p24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24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242" name="Google Shape;242;p24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43" name="Google Shape;243;p24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24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Identifying the Problem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45" name="Google Shape;245;p24"/>
          <p:cNvSpPr txBox="1"/>
          <p:nvPr/>
        </p:nvSpPr>
        <p:spPr>
          <a:xfrm>
            <a:off x="1928625" y="2090038"/>
            <a:ext cx="218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Supervised Learning</a:t>
            </a:r>
            <a:endParaRPr b="1"/>
          </a:p>
        </p:txBody>
      </p:sp>
      <p:sp>
        <p:nvSpPr>
          <p:cNvPr id="246" name="Google Shape;246;p24"/>
          <p:cNvSpPr txBox="1"/>
          <p:nvPr/>
        </p:nvSpPr>
        <p:spPr>
          <a:xfrm>
            <a:off x="4053450" y="1025925"/>
            <a:ext cx="103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ML Task</a:t>
            </a:r>
            <a:endParaRPr b="1"/>
          </a:p>
        </p:txBody>
      </p:sp>
      <p:sp>
        <p:nvSpPr>
          <p:cNvPr id="247" name="Google Shape;247;p24"/>
          <p:cNvSpPr txBox="1"/>
          <p:nvPr/>
        </p:nvSpPr>
        <p:spPr>
          <a:xfrm>
            <a:off x="5090550" y="2090050"/>
            <a:ext cx="289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Unsupervised Learning</a:t>
            </a:r>
            <a:endParaRPr b="1"/>
          </a:p>
        </p:txBody>
      </p:sp>
      <p:sp>
        <p:nvSpPr>
          <p:cNvPr id="248" name="Google Shape;248;p24"/>
          <p:cNvSpPr txBox="1"/>
          <p:nvPr/>
        </p:nvSpPr>
        <p:spPr>
          <a:xfrm>
            <a:off x="1369250" y="3255250"/>
            <a:ext cx="130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Regression</a:t>
            </a:r>
            <a:endParaRPr b="1"/>
          </a:p>
        </p:txBody>
      </p:sp>
      <p:sp>
        <p:nvSpPr>
          <p:cNvPr id="249" name="Google Shape;249;p24"/>
          <p:cNvSpPr txBox="1"/>
          <p:nvPr/>
        </p:nvSpPr>
        <p:spPr>
          <a:xfrm>
            <a:off x="3055875" y="3255250"/>
            <a:ext cx="150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Classification</a:t>
            </a:r>
            <a:endParaRPr b="1"/>
          </a:p>
        </p:txBody>
      </p:sp>
      <p:sp>
        <p:nvSpPr>
          <p:cNvPr id="250" name="Google Shape;250;p24"/>
          <p:cNvSpPr/>
          <p:nvPr/>
        </p:nvSpPr>
        <p:spPr>
          <a:xfrm rot="7598997">
            <a:off x="2063146" y="2775728"/>
            <a:ext cx="625205" cy="28644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8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350" lIns="94350" spcFirstLastPara="1" rIns="94350" wrap="square" tIns="94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24"/>
          <p:cNvSpPr/>
          <p:nvPr/>
        </p:nvSpPr>
        <p:spPr>
          <a:xfrm rot="3541043">
            <a:off x="4904242" y="1605232"/>
            <a:ext cx="625318" cy="28621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8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350" lIns="94350" spcFirstLastPara="1" rIns="94350" wrap="square" tIns="94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24"/>
          <p:cNvSpPr/>
          <p:nvPr/>
        </p:nvSpPr>
        <p:spPr>
          <a:xfrm rot="7598997">
            <a:off x="3494621" y="1605128"/>
            <a:ext cx="625205" cy="28644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8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350" lIns="94350" spcFirstLastPara="1" rIns="94350" wrap="square" tIns="94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24"/>
          <p:cNvSpPr/>
          <p:nvPr/>
        </p:nvSpPr>
        <p:spPr>
          <a:xfrm rot="3541043">
            <a:off x="3224342" y="2775832"/>
            <a:ext cx="625318" cy="28621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8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350" lIns="94350" spcFirstLastPara="1" rIns="94350" wrap="square" tIns="94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24"/>
          <p:cNvSpPr txBox="1"/>
          <p:nvPr/>
        </p:nvSpPr>
        <p:spPr>
          <a:xfrm>
            <a:off x="1573050" y="4106325"/>
            <a:ext cx="5997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Our job is to look at our ML task and determine what kind of problem it is and approach it accordingly</a:t>
            </a:r>
            <a:endParaRPr/>
          </a:p>
        </p:txBody>
      </p:sp>
      <p:sp>
        <p:nvSpPr>
          <p:cNvPr id="255" name="Google Shape;255;p24"/>
          <p:cNvSpPr/>
          <p:nvPr/>
        </p:nvSpPr>
        <p:spPr>
          <a:xfrm>
            <a:off x="1725075" y="1909888"/>
            <a:ext cx="6096000" cy="852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4"/>
          <p:cNvSpPr txBox="1"/>
          <p:nvPr/>
        </p:nvSpPr>
        <p:spPr>
          <a:xfrm>
            <a:off x="5701350" y="2947450"/>
            <a:ext cx="261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can we tell the difference?</a:t>
            </a:r>
            <a:endParaRPr/>
          </a:p>
        </p:txBody>
      </p:sp>
      <p:sp>
        <p:nvSpPr>
          <p:cNvPr id="257" name="Google Shape;257;p24"/>
          <p:cNvSpPr/>
          <p:nvPr/>
        </p:nvSpPr>
        <p:spPr>
          <a:xfrm>
            <a:off x="5334000" y="2944288"/>
            <a:ext cx="708900" cy="80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8E64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5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263" name="Google Shape;263;p25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264" name="Google Shape;264;p25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25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266" name="Google Shape;266;p25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67" name="Google Shape;267;p25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25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Supervised vs. Unsupervised Learning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69" name="Google Shape;269;p25"/>
          <p:cNvSpPr txBox="1"/>
          <p:nvPr/>
        </p:nvSpPr>
        <p:spPr>
          <a:xfrm>
            <a:off x="832800" y="1025925"/>
            <a:ext cx="7478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Supervised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Learning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predicting something given 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previous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data about it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We already covered these in the ML workflow!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70" name="Google Shape;270;p25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25"/>
          <p:cNvSpPr txBox="1"/>
          <p:nvPr/>
        </p:nvSpPr>
        <p:spPr>
          <a:xfrm>
            <a:off x="974625" y="1826325"/>
            <a:ext cx="7478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to think about it: for each observation we are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given 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 corresponding response value for it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Ex. When predicting house prices, we knew the price of each house in our dataset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272" name="Google Shape;272;p25" title="Screenshot 2025-12-20 at 11.11.28 PM.png"/>
          <p:cNvPicPr preferRelativeResize="0"/>
          <p:nvPr/>
        </p:nvPicPr>
        <p:blipFill rotWithShape="1">
          <a:blip r:embed="rId4">
            <a:alphaModFix/>
          </a:blip>
          <a:srcRect b="40989" l="0" r="0" t="0"/>
          <a:stretch/>
        </p:blipFill>
        <p:spPr>
          <a:xfrm>
            <a:off x="2306925" y="3396225"/>
            <a:ext cx="4814101" cy="15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5"/>
          <p:cNvSpPr/>
          <p:nvPr/>
        </p:nvSpPr>
        <p:spPr>
          <a:xfrm>
            <a:off x="2518850" y="3261975"/>
            <a:ext cx="867900" cy="1838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5"/>
          <p:cNvSpPr txBox="1"/>
          <p:nvPr/>
        </p:nvSpPr>
        <p:spPr>
          <a:xfrm>
            <a:off x="7150825" y="3719000"/>
            <a:ext cx="1897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 model uses these known values when learning patterns for prediction</a:t>
            </a:r>
            <a:endParaRPr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26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280" name="Google Shape;280;p26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281" name="Google Shape;281;p26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26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283" name="Google Shape;283;p26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84" name="Google Shape;284;p26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26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Supervised vs. Unsupervised Learning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86" name="Google Shape;286;p26"/>
          <p:cNvSpPr txBox="1"/>
          <p:nvPr/>
        </p:nvSpPr>
        <p:spPr>
          <a:xfrm>
            <a:off x="832800" y="1025925"/>
            <a:ext cx="7478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Un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upervised Learning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</a:t>
            </a: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finding patterns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in data where we are not given a particular response value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These problems do not go through the standard ML workflow we covered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87" name="Google Shape;287;p26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26"/>
          <p:cNvSpPr txBox="1"/>
          <p:nvPr/>
        </p:nvSpPr>
        <p:spPr>
          <a:xfrm>
            <a:off x="974625" y="2271288"/>
            <a:ext cx="7478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Ex. Suppose we are given the following data for some unlabelled farm animals and want to look for patterns between the animals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289" name="Google Shape;289;p26" title="Screenshot 2026-02-05 at 3.04.00 AM.png"/>
          <p:cNvPicPr preferRelativeResize="0"/>
          <p:nvPr/>
        </p:nvPicPr>
        <p:blipFill rotWithShape="1">
          <a:blip r:embed="rId4">
            <a:alphaModFix/>
          </a:blip>
          <a:srcRect b="23059" l="0" r="0" t="0"/>
          <a:stretch/>
        </p:blipFill>
        <p:spPr>
          <a:xfrm>
            <a:off x="3325350" y="3134300"/>
            <a:ext cx="2777249" cy="176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27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295" name="Google Shape;295;p27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296" name="Google Shape;296;p27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27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298" name="Google Shape;298;p27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7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27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Supervised vs. Unsupervised Learning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301" name="Google Shape;301;p27"/>
          <p:cNvSpPr txBox="1"/>
          <p:nvPr/>
        </p:nvSpPr>
        <p:spPr>
          <a:xfrm>
            <a:off x="974625" y="1025913"/>
            <a:ext cx="747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Ex. Suppose we are given the 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following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data for some unlabelled farm animals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302" name="Google Shape;302;p27" title="Screenshot 2026-02-05 at 3.04.00 AM.png"/>
          <p:cNvPicPr preferRelativeResize="0"/>
          <p:nvPr/>
        </p:nvPicPr>
        <p:blipFill rotWithShape="1">
          <a:blip r:embed="rId3">
            <a:alphaModFix/>
          </a:blip>
          <a:srcRect b="47017" l="0" r="0" t="0"/>
          <a:stretch/>
        </p:blipFill>
        <p:spPr>
          <a:xfrm>
            <a:off x="3183500" y="1518525"/>
            <a:ext cx="2777274" cy="1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7"/>
          <p:cNvSpPr txBox="1"/>
          <p:nvPr/>
        </p:nvSpPr>
        <p:spPr>
          <a:xfrm>
            <a:off x="974625" y="2850463"/>
            <a:ext cx="74787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Here, we may want to know what animal each of these observations are even though we can’t see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An unsupervised model might help us find patterns like: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Short + Heavy = Pig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Short + Light = Chicken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Tall + Heavy = Cow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304" name="Google Shape;304;p27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28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310" name="Google Shape;310;p28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311" name="Google Shape;311;p28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28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313" name="Google Shape;313;p28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4" name="Google Shape;314;p28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5" name="Google Shape;315;p28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Supervised vs. Unsupervised Learning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316" name="Google Shape;316;p28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28"/>
          <p:cNvSpPr txBox="1"/>
          <p:nvPr/>
        </p:nvSpPr>
        <p:spPr>
          <a:xfrm>
            <a:off x="832650" y="1025925"/>
            <a:ext cx="747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So, how can we tell if our task is supervised or unsupervised?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318" name="Google Shape;318;p28"/>
          <p:cNvSpPr txBox="1"/>
          <p:nvPr/>
        </p:nvSpPr>
        <p:spPr>
          <a:xfrm>
            <a:off x="832650" y="1504513"/>
            <a:ext cx="7478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We want to predict the value of something                     </a:t>
            </a: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Supervised</a:t>
            </a:r>
            <a:endParaRPr b="1"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We want to find an unknown pattern in data                    </a:t>
            </a: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Unsupervised</a:t>
            </a:r>
            <a:endParaRPr b="1"/>
          </a:p>
        </p:txBody>
      </p:sp>
      <p:sp>
        <p:nvSpPr>
          <p:cNvPr id="319" name="Google Shape;319;p28"/>
          <p:cNvSpPr/>
          <p:nvPr/>
        </p:nvSpPr>
        <p:spPr>
          <a:xfrm>
            <a:off x="5166796" y="1633112"/>
            <a:ext cx="625200" cy="28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8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350" lIns="94350" spcFirstLastPara="1" rIns="94350" wrap="square" tIns="94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" name="Google Shape;320;p28"/>
          <p:cNvSpPr/>
          <p:nvPr/>
        </p:nvSpPr>
        <p:spPr>
          <a:xfrm>
            <a:off x="5234521" y="2229520"/>
            <a:ext cx="625200" cy="28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8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350" lIns="94350" spcFirstLastPara="1" rIns="94350" wrap="square" tIns="94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1" name="Google Shape;32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9793" y="2516192"/>
            <a:ext cx="3284419" cy="263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29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327" name="Google Shape;327;p29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328" name="Google Shape;328;p29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29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330" name="Google Shape;330;p29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31" name="Google Shape;331;p29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" name="Google Shape;332;p29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Identifying the Problem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333" name="Google Shape;333;p29"/>
          <p:cNvSpPr txBox="1"/>
          <p:nvPr/>
        </p:nvSpPr>
        <p:spPr>
          <a:xfrm>
            <a:off x="1928625" y="2090038"/>
            <a:ext cx="218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Supervised Learning</a:t>
            </a:r>
            <a:endParaRPr b="1"/>
          </a:p>
        </p:txBody>
      </p:sp>
      <p:sp>
        <p:nvSpPr>
          <p:cNvPr id="334" name="Google Shape;334;p29"/>
          <p:cNvSpPr txBox="1"/>
          <p:nvPr/>
        </p:nvSpPr>
        <p:spPr>
          <a:xfrm>
            <a:off x="4053450" y="1025925"/>
            <a:ext cx="103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ML Task</a:t>
            </a:r>
            <a:endParaRPr b="1"/>
          </a:p>
        </p:txBody>
      </p:sp>
      <p:sp>
        <p:nvSpPr>
          <p:cNvPr id="335" name="Google Shape;335;p29"/>
          <p:cNvSpPr txBox="1"/>
          <p:nvPr/>
        </p:nvSpPr>
        <p:spPr>
          <a:xfrm>
            <a:off x="5090550" y="2090050"/>
            <a:ext cx="289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Unsupervised Learning</a:t>
            </a:r>
            <a:endParaRPr b="1"/>
          </a:p>
        </p:txBody>
      </p:sp>
      <p:sp>
        <p:nvSpPr>
          <p:cNvPr id="336" name="Google Shape;336;p29"/>
          <p:cNvSpPr txBox="1"/>
          <p:nvPr/>
        </p:nvSpPr>
        <p:spPr>
          <a:xfrm>
            <a:off x="1369250" y="3255250"/>
            <a:ext cx="130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Regression</a:t>
            </a:r>
            <a:endParaRPr b="1"/>
          </a:p>
        </p:txBody>
      </p:sp>
      <p:sp>
        <p:nvSpPr>
          <p:cNvPr id="337" name="Google Shape;337;p29"/>
          <p:cNvSpPr txBox="1"/>
          <p:nvPr/>
        </p:nvSpPr>
        <p:spPr>
          <a:xfrm>
            <a:off x="3055875" y="3255250"/>
            <a:ext cx="150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Classification</a:t>
            </a:r>
            <a:endParaRPr b="1"/>
          </a:p>
        </p:txBody>
      </p:sp>
      <p:sp>
        <p:nvSpPr>
          <p:cNvPr id="338" name="Google Shape;338;p29"/>
          <p:cNvSpPr/>
          <p:nvPr/>
        </p:nvSpPr>
        <p:spPr>
          <a:xfrm rot="7598997">
            <a:off x="2063146" y="2775728"/>
            <a:ext cx="625205" cy="28644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8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350" lIns="94350" spcFirstLastPara="1" rIns="94350" wrap="square" tIns="94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" name="Google Shape;339;p29"/>
          <p:cNvSpPr/>
          <p:nvPr/>
        </p:nvSpPr>
        <p:spPr>
          <a:xfrm rot="3541043">
            <a:off x="4904242" y="1605232"/>
            <a:ext cx="625318" cy="28621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8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350" lIns="94350" spcFirstLastPara="1" rIns="94350" wrap="square" tIns="94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" name="Google Shape;340;p29"/>
          <p:cNvSpPr/>
          <p:nvPr/>
        </p:nvSpPr>
        <p:spPr>
          <a:xfrm rot="7598997">
            <a:off x="3494621" y="1605128"/>
            <a:ext cx="625205" cy="28644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8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350" lIns="94350" spcFirstLastPara="1" rIns="94350" wrap="square" tIns="94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" name="Google Shape;341;p29"/>
          <p:cNvSpPr/>
          <p:nvPr/>
        </p:nvSpPr>
        <p:spPr>
          <a:xfrm rot="3541043">
            <a:off x="3224342" y="2775832"/>
            <a:ext cx="625318" cy="28621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8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350" lIns="94350" spcFirstLastPara="1" rIns="94350" wrap="square" tIns="94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29"/>
          <p:cNvSpPr txBox="1"/>
          <p:nvPr/>
        </p:nvSpPr>
        <p:spPr>
          <a:xfrm>
            <a:off x="1573050" y="4106325"/>
            <a:ext cx="5997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Our job is to look at our ML task and determine what kind of problem it is and approach it accordingly</a:t>
            </a:r>
            <a:endParaRPr/>
          </a:p>
        </p:txBody>
      </p:sp>
      <p:sp>
        <p:nvSpPr>
          <p:cNvPr id="343" name="Google Shape;343;p29"/>
          <p:cNvSpPr/>
          <p:nvPr/>
        </p:nvSpPr>
        <p:spPr>
          <a:xfrm>
            <a:off x="1068900" y="3075100"/>
            <a:ext cx="3598200" cy="852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30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349" name="Google Shape;349;p30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350" name="Google Shape;350;p30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" name="Google Shape;351;p30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352" name="Google Shape;352;p30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53" name="Google Shape;353;p30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30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Regression vs. Classification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355" name="Google Shape;355;p30"/>
          <p:cNvSpPr txBox="1"/>
          <p:nvPr/>
        </p:nvSpPr>
        <p:spPr>
          <a:xfrm>
            <a:off x="832800" y="1025925"/>
            <a:ext cx="7478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We know that for any supervised learning task, we are provided with a response variable 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There are two kinds of supervised tasks based on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 form of the response</a:t>
            </a:r>
            <a:endParaRPr sz="2000" u="sng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356" name="Google Shape;356;p30"/>
          <p:cNvSpPr txBox="1"/>
          <p:nvPr/>
        </p:nvSpPr>
        <p:spPr>
          <a:xfrm>
            <a:off x="889000" y="2325450"/>
            <a:ext cx="7422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Regression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the response is a continuous number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Classification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the response is categorical 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357" name="Google Shape;357;p30"/>
          <p:cNvPicPr preferRelativeResize="0"/>
          <p:nvPr/>
        </p:nvPicPr>
        <p:blipFill rotWithShape="1">
          <a:blip r:embed="rId3">
            <a:alphaModFix/>
          </a:blip>
          <a:srcRect b="4979" l="0" r="0" t="0"/>
          <a:stretch/>
        </p:blipFill>
        <p:spPr>
          <a:xfrm>
            <a:off x="3052187" y="3232500"/>
            <a:ext cx="3096229" cy="19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0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1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364" name="Google Shape;364;p31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365" name="Google Shape;365;p31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31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367" name="Google Shape;367;p31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68" name="Google Shape;368;p31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31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Regression vs. Classification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370" name="Google Shape;370;p31"/>
          <p:cNvSpPr txBox="1"/>
          <p:nvPr/>
        </p:nvSpPr>
        <p:spPr>
          <a:xfrm>
            <a:off x="832800" y="1025925"/>
            <a:ext cx="7478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In ML, we look to predict new values of our response variable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There are two types of ML problems based on the form of the response, it is our job to correctly assess which problem we are dealing with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371" name="Google Shape;371;p31"/>
          <p:cNvSpPr txBox="1"/>
          <p:nvPr/>
        </p:nvSpPr>
        <p:spPr>
          <a:xfrm>
            <a:off x="889000" y="2325450"/>
            <a:ext cx="74226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Regression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the response is a continuous number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Examples: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House prices ($100000, $250000, …)</a:t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Exam Scores (75.8, 98.6, …)</a:t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Temperature (-5, 65, 90, …)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372" name="Google Shape;372;p31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73" name="Google Shape;37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1101" y="3651250"/>
            <a:ext cx="2652902" cy="14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4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75" name="Google Shape;75;p14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76" name="Google Shape;76;p14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14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78" name="Google Shape;78;p14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79" name="Google Shape;79;p14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14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Review: ML Workflow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2405575" y="1025925"/>
            <a:ext cx="43635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bin Condensed"/>
              <a:buAutoNum type="arabicParenR"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Identifying the Problem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bin Condensed"/>
              <a:buAutoNum type="arabicParenR"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Data Cleaning &amp; Preprocessing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bin Condensed"/>
              <a:buAutoNum type="arabicParenR"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Training/Testing Split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bin Condensed"/>
              <a:buAutoNum type="arabicParenR"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Model Fitting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bin Condensed"/>
              <a:buAutoNum type="arabicParenR"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Model Evaluation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bin Condensed"/>
              <a:buAutoNum type="arabicParenR"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Rinse and Repeat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82" name="Google Shape;82;p14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32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379" name="Google Shape;379;p32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380" name="Google Shape;380;p32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p32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382" name="Google Shape;382;p32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83" name="Google Shape;383;p32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4" name="Google Shape;384;p32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Regression vs. Classification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385" name="Google Shape;385;p32"/>
          <p:cNvSpPr txBox="1"/>
          <p:nvPr/>
        </p:nvSpPr>
        <p:spPr>
          <a:xfrm>
            <a:off x="832800" y="1025925"/>
            <a:ext cx="7478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In ML, we look to predict new values of our response variable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There are two types of ML problems based on the form of the response, it is our job to correctly assess which problem we are dealing with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386" name="Google Shape;386;p32"/>
          <p:cNvSpPr txBox="1"/>
          <p:nvPr/>
        </p:nvSpPr>
        <p:spPr>
          <a:xfrm>
            <a:off x="889000" y="2325450"/>
            <a:ext cx="7422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Regression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the response is a continuous number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Classification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the response is categorical 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Examples: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Disease vs. Healthy</a:t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Pass vs. Fail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387" name="Google Shape;387;p32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88" name="Google Shape;38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4674" y="3619500"/>
            <a:ext cx="2709325" cy="152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33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394" name="Google Shape;394;p33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395" name="Google Shape;395;p33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33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397" name="Google Shape;397;p33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98" name="Google Shape;398;p33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9" name="Google Shape;399;p33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Regression vs. Classification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400" name="Google Shape;400;p33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1" name="Google Shape;401;p33"/>
          <p:cNvSpPr txBox="1"/>
          <p:nvPr/>
        </p:nvSpPr>
        <p:spPr>
          <a:xfrm>
            <a:off x="832800" y="1025925"/>
            <a:ext cx="747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402" name="Google Shape;402;p33"/>
          <p:cNvSpPr txBox="1"/>
          <p:nvPr/>
        </p:nvSpPr>
        <p:spPr>
          <a:xfrm>
            <a:off x="832650" y="1025925"/>
            <a:ext cx="7478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We need to know if our task is regression or classification since models are typically built to do one or the other</a:t>
            </a:r>
            <a:endParaRPr/>
          </a:p>
        </p:txBody>
      </p:sp>
      <p:pic>
        <p:nvPicPr>
          <p:cNvPr id="403" name="Google Shape;403;p33"/>
          <p:cNvPicPr preferRelativeResize="0"/>
          <p:nvPr/>
        </p:nvPicPr>
        <p:blipFill rotWithShape="1">
          <a:blip r:embed="rId4">
            <a:alphaModFix/>
          </a:blip>
          <a:srcRect b="4979" l="0" r="0" t="0"/>
          <a:stretch/>
        </p:blipFill>
        <p:spPr>
          <a:xfrm>
            <a:off x="2986325" y="1732250"/>
            <a:ext cx="3096229" cy="19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3"/>
          <p:cNvSpPr txBox="1"/>
          <p:nvPr/>
        </p:nvSpPr>
        <p:spPr>
          <a:xfrm>
            <a:off x="3072150" y="38142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Let’s go over these models!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34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410" name="Google Shape;410;p34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411" name="Google Shape;411;p34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34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413" name="Google Shape;413;p34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14" name="Google Shape;414;p34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5" name="Google Shape;415;p34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Linear Regression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416" name="Google Shape;416;p34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7" name="Google Shape;417;p34"/>
          <p:cNvSpPr txBox="1"/>
          <p:nvPr/>
        </p:nvSpPr>
        <p:spPr>
          <a:xfrm>
            <a:off x="832650" y="1025925"/>
            <a:ext cx="7478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Linear Regression: simplest regression model that is built off the idea of the “line-of-best-fit”</a:t>
            </a:r>
            <a:endParaRPr/>
          </a:p>
        </p:txBody>
      </p:sp>
      <p:pic>
        <p:nvPicPr>
          <p:cNvPr id="418" name="Google Shape;418;p34"/>
          <p:cNvPicPr preferRelativeResize="0"/>
          <p:nvPr/>
        </p:nvPicPr>
        <p:blipFill rotWithShape="1">
          <a:blip r:embed="rId4">
            <a:alphaModFix/>
          </a:blip>
          <a:srcRect b="6069" l="0" r="0" t="16424"/>
          <a:stretch/>
        </p:blipFill>
        <p:spPr>
          <a:xfrm>
            <a:off x="2261225" y="1756850"/>
            <a:ext cx="4652198" cy="191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4" title="Screenshot 2026-02-05 at 4.07.03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3125" y="3672425"/>
            <a:ext cx="1230175" cy="33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4" title="Screenshot 2026-02-05 at 4.07.31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8375" y="3697750"/>
            <a:ext cx="2292975" cy="28377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4"/>
          <p:cNvSpPr txBox="1"/>
          <p:nvPr/>
        </p:nvSpPr>
        <p:spPr>
          <a:xfrm>
            <a:off x="1764600" y="4131775"/>
            <a:ext cx="5614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 computer does its math magic to find optimal values for β and ε in the equation form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35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427" name="Google Shape;427;p35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428" name="Google Shape;428;p35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" name="Google Shape;429;p35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430" name="Google Shape;430;p35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31" name="Google Shape;431;p35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2" name="Google Shape;432;p35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Linear Regression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433" name="Google Shape;433;p35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4" name="Google Shape;434;p35"/>
          <p:cNvSpPr txBox="1"/>
          <p:nvPr/>
        </p:nvSpPr>
        <p:spPr>
          <a:xfrm>
            <a:off x="832650" y="1025925"/>
            <a:ext cx="7478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Linear Regression: simplest regression model that is built off the idea of the “line-of-best-fit”</a:t>
            </a:r>
            <a:endParaRPr/>
          </a:p>
        </p:txBody>
      </p:sp>
      <p:sp>
        <p:nvSpPr>
          <p:cNvPr id="435" name="Google Shape;435;p35"/>
          <p:cNvSpPr txBox="1"/>
          <p:nvPr/>
        </p:nvSpPr>
        <p:spPr>
          <a:xfrm>
            <a:off x="1764600" y="4131775"/>
            <a:ext cx="5614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 computer does its math magic to find optimal values for β and ε in the equation form</a:t>
            </a:r>
            <a:endParaRPr/>
          </a:p>
        </p:txBody>
      </p:sp>
      <p:pic>
        <p:nvPicPr>
          <p:cNvPr id="436" name="Google Shape;436;p35" title="1_eeIvlwkMNG1wSmj3FR6M2g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2427" y="1743750"/>
            <a:ext cx="3184024" cy="238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6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442" name="Google Shape;442;p36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443" name="Google Shape;443;p36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36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445" name="Google Shape;445;p36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46" name="Google Shape;446;p36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36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Linear Regression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448" name="Google Shape;448;p36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9" name="Google Shape;449;p36"/>
          <p:cNvSpPr txBox="1"/>
          <p:nvPr/>
        </p:nvSpPr>
        <p:spPr>
          <a:xfrm>
            <a:off x="832650" y="1025925"/>
            <a:ext cx="74787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What are some things we can do to improve a linear regression model?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Feature Selection</a:t>
            </a:r>
            <a:endParaRPr b="1"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Not all feature variables are useful for our model!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Ex. Imagine if we included a variable like “Owner’s favorite soda” to our house price prediction model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We would want to </a:t>
            </a:r>
            <a:r>
              <a:rPr lang="en" sz="2000" u="sng">
                <a:solidFill>
                  <a:srgbClr val="FF0000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REMOVE </a:t>
            </a:r>
            <a:r>
              <a:rPr lang="en" sz="2000">
                <a:latin typeface="Cabin Condensed"/>
                <a:ea typeface="Cabin Condensed"/>
                <a:cs typeface="Cabin Condensed"/>
                <a:sym typeface="Cabin Condensed"/>
              </a:rPr>
              <a:t>this variable as it may negatively impact our model’s training process</a:t>
            </a:r>
            <a:endParaRPr sz="2000"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7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455" name="Google Shape;455;p37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456" name="Google Shape;456;p37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" name="Google Shape;457;p37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458" name="Google Shape;458;p37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59" name="Google Shape;459;p37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37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Linear Regression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461" name="Google Shape;461;p37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2" name="Google Shape;462;p37"/>
          <p:cNvSpPr txBox="1"/>
          <p:nvPr/>
        </p:nvSpPr>
        <p:spPr>
          <a:xfrm>
            <a:off x="832650" y="1025925"/>
            <a:ext cx="7478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What are some things we can do to improve a linear regression model?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Feature Selection</a:t>
            </a:r>
            <a:endParaRPr b="1"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We can use the functions below to only keep features that have statistically significant effects on the response variable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463" name="Google Shape;463;p37" title="Screenshot 2026-02-05 at 9.16.4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8400" y="2595825"/>
            <a:ext cx="4307199" cy="14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38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469" name="Google Shape;469;p38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470" name="Google Shape;470;p38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38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472" name="Google Shape;472;p38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3" name="Google Shape;473;p38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4" name="Google Shape;474;p38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Linear Regression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475" name="Google Shape;475;p38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6" name="Google Shape;476;p38"/>
          <p:cNvSpPr txBox="1"/>
          <p:nvPr/>
        </p:nvSpPr>
        <p:spPr>
          <a:xfrm>
            <a:off x="832650" y="1025925"/>
            <a:ext cx="7478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What are some things we can do to improve a linear regression model?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Feature Selection</a:t>
            </a:r>
            <a:endParaRPr b="1"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We can use the functions below to only keep features that have statistically significant effects on the response variable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477" name="Google Shape;477;p38" title="Screenshot 2026-02-05 at 9.16.4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8400" y="2595825"/>
            <a:ext cx="4307199" cy="142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8"/>
          <p:cNvSpPr/>
          <p:nvPr/>
        </p:nvSpPr>
        <p:spPr>
          <a:xfrm>
            <a:off x="5598575" y="2895200"/>
            <a:ext cx="412800" cy="428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8"/>
          <p:cNvSpPr/>
          <p:nvPr/>
        </p:nvSpPr>
        <p:spPr>
          <a:xfrm rot="10800000">
            <a:off x="6296501" y="2965999"/>
            <a:ext cx="625200" cy="28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8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350" lIns="94350" spcFirstLastPara="1" rIns="94350" wrap="square" tIns="94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0" name="Google Shape;480;p38"/>
          <p:cNvSpPr txBox="1"/>
          <p:nvPr/>
        </p:nvSpPr>
        <p:spPr>
          <a:xfrm>
            <a:off x="6921700" y="2571750"/>
            <a:ext cx="18201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This value </a:t>
            </a:r>
            <a:r>
              <a:rPr i="1" lang="en" sz="1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k</a:t>
            </a:r>
            <a:r>
              <a:rPr lang="en" sz="1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is a “hyperparameter”, we might try different values to get different results</a:t>
            </a:r>
            <a:endParaRPr sz="1500"/>
          </a:p>
        </p:txBody>
      </p:sp>
      <p:sp>
        <p:nvSpPr>
          <p:cNvPr id="481" name="Google Shape;481;p38"/>
          <p:cNvSpPr txBox="1"/>
          <p:nvPr/>
        </p:nvSpPr>
        <p:spPr>
          <a:xfrm>
            <a:off x="1891200" y="4142325"/>
            <a:ext cx="5361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Hyperparameter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something we choose before model training which affects how the model learns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39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487" name="Google Shape;487;p39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488" name="Google Shape;488;p39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" name="Google Shape;489;p39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490" name="Google Shape;490;p39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91" name="Google Shape;491;p39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2" name="Google Shape;492;p39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Linear Regression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493" name="Google Shape;493;p39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4" name="Google Shape;494;p39"/>
          <p:cNvSpPr txBox="1"/>
          <p:nvPr/>
        </p:nvSpPr>
        <p:spPr>
          <a:xfrm>
            <a:off x="832650" y="1025925"/>
            <a:ext cx="7478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What are some things we can do to improve a linear regression model?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 startAt="2"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Lasso and Ridge (Regularization)</a:t>
            </a:r>
            <a:endParaRPr b="1"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These are extensions of Linear Regression that reduce the importance of certain feature variables 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495" name="Google Shape;49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6175" y="2571750"/>
            <a:ext cx="3171651" cy="17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39"/>
          <p:cNvSpPr txBox="1"/>
          <p:nvPr/>
        </p:nvSpPr>
        <p:spPr>
          <a:xfrm>
            <a:off x="1711350" y="4290500"/>
            <a:ext cx="5721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These should be used if the standard Linear Regression model is </a:t>
            </a:r>
            <a:r>
              <a:rPr b="1"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overfitting</a:t>
            </a:r>
            <a:endParaRPr b="1" u="sng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40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502" name="Google Shape;502;p40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503" name="Google Shape;503;p40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" name="Google Shape;504;p40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505" name="Google Shape;505;p40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06" name="Google Shape;506;p40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Google Shape;507;p40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Linear Regression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508" name="Google Shape;508;p40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9" name="Google Shape;509;p40"/>
          <p:cNvSpPr txBox="1"/>
          <p:nvPr/>
        </p:nvSpPr>
        <p:spPr>
          <a:xfrm>
            <a:off x="832650" y="1025925"/>
            <a:ext cx="7478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What are some things we can do to improve a linear regression model?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 startAt="2"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Lasso and Ridge (Regularization)</a:t>
            </a:r>
            <a:endParaRPr b="1"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510" name="Google Shape;510;p40" title="Screenshot 2026-02-05 at 9.28.13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88" y="2058788"/>
            <a:ext cx="3242374" cy="10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0"/>
          <p:cNvSpPr txBox="1"/>
          <p:nvPr/>
        </p:nvSpPr>
        <p:spPr>
          <a:xfrm>
            <a:off x="1952250" y="3199600"/>
            <a:ext cx="52395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our choice of alpha impacts the model: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Too small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reduction is too weak and overfitting problem is not solved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Too large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model does not learn well and starts to underfit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512" name="Google Shape;512;p40"/>
          <p:cNvSpPr/>
          <p:nvPr/>
        </p:nvSpPr>
        <p:spPr>
          <a:xfrm>
            <a:off x="6193175" y="2501563"/>
            <a:ext cx="412800" cy="428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40"/>
          <p:cNvSpPr/>
          <p:nvPr/>
        </p:nvSpPr>
        <p:spPr>
          <a:xfrm rot="10800000">
            <a:off x="6795924" y="2572363"/>
            <a:ext cx="1080000" cy="28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8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350" lIns="94350" spcFirstLastPara="1" rIns="94350" wrap="square" tIns="94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4" name="Google Shape;514;p40"/>
          <p:cNvSpPr txBox="1"/>
          <p:nvPr/>
        </p:nvSpPr>
        <p:spPr>
          <a:xfrm>
            <a:off x="7753625" y="1902150"/>
            <a:ext cx="1443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Hyperparameter that controls how “strong” the importance reduction is</a:t>
            </a:r>
            <a:endParaRPr/>
          </a:p>
        </p:txBody>
      </p:sp>
      <p:pic>
        <p:nvPicPr>
          <p:cNvPr id="515" name="Google Shape;515;p40" title="Screenshot 2026-02-05 at 9.34.49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4800" y="2058800"/>
            <a:ext cx="3242350" cy="102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0"/>
          <p:cNvSpPr/>
          <p:nvPr/>
        </p:nvSpPr>
        <p:spPr>
          <a:xfrm>
            <a:off x="2861700" y="2430763"/>
            <a:ext cx="412800" cy="428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41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522" name="Google Shape;522;p41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523" name="Google Shape;523;p41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41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525" name="Google Shape;525;p41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26" name="Google Shape;526;p41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7" name="Google Shape;527;p41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Linear Regression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528" name="Google Shape;528;p41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9" name="Google Shape;529;p41"/>
          <p:cNvSpPr txBox="1"/>
          <p:nvPr/>
        </p:nvSpPr>
        <p:spPr>
          <a:xfrm>
            <a:off x="832650" y="1025925"/>
            <a:ext cx="7478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What are some things we can do to improve a linear regression model?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 startAt="2"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Lasso and Ridge (Regularization)</a:t>
            </a:r>
            <a:endParaRPr b="1"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530" name="Google Shape;530;p41" title="Screenshot 2026-02-05 at 9.28.13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88" y="2058788"/>
            <a:ext cx="3242374" cy="10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41"/>
          <p:cNvSpPr txBox="1"/>
          <p:nvPr/>
        </p:nvSpPr>
        <p:spPr>
          <a:xfrm>
            <a:off x="1234800" y="3199600"/>
            <a:ext cx="6579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It is best to just try different values and compare the models you make using performance metrics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NOTE: Lasso is naturally stronger than Ridge 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532" name="Google Shape;532;p41"/>
          <p:cNvSpPr/>
          <p:nvPr/>
        </p:nvSpPr>
        <p:spPr>
          <a:xfrm>
            <a:off x="6193175" y="2501563"/>
            <a:ext cx="412800" cy="428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1"/>
          <p:cNvSpPr/>
          <p:nvPr/>
        </p:nvSpPr>
        <p:spPr>
          <a:xfrm rot="10800000">
            <a:off x="6795924" y="2572363"/>
            <a:ext cx="1080000" cy="28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8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350" lIns="94350" spcFirstLastPara="1" rIns="94350" wrap="square" tIns="94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4" name="Google Shape;534;p41"/>
          <p:cNvSpPr txBox="1"/>
          <p:nvPr/>
        </p:nvSpPr>
        <p:spPr>
          <a:xfrm>
            <a:off x="7753625" y="1902150"/>
            <a:ext cx="1443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Hyperparameter that controls how “strong” the importance reduction is</a:t>
            </a:r>
            <a:endParaRPr/>
          </a:p>
        </p:txBody>
      </p:sp>
      <p:pic>
        <p:nvPicPr>
          <p:cNvPr id="535" name="Google Shape;535;p41" title="Screenshot 2026-02-05 at 9.34.49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4800" y="2058800"/>
            <a:ext cx="3242350" cy="102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41"/>
          <p:cNvSpPr/>
          <p:nvPr/>
        </p:nvSpPr>
        <p:spPr>
          <a:xfrm>
            <a:off x="2861700" y="2430763"/>
            <a:ext cx="412800" cy="428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5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88" name="Google Shape;88;p15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89" name="Google Shape;89;p15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5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91" name="Google Shape;91;p15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92" name="Google Shape;92;p15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5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Review: ML Workflow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2811750" y="1025925"/>
            <a:ext cx="3520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bin Condensed"/>
              <a:buAutoNum type="arabicParenR"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Identifying the Problem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95" name="Google Shape;95;p15" title="Screenshot 2025-12-20 at 11.11.2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4951" y="1726975"/>
            <a:ext cx="4814101" cy="266042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/>
          <p:nvPr/>
        </p:nvSpPr>
        <p:spPr>
          <a:xfrm>
            <a:off x="2612150" y="1642950"/>
            <a:ext cx="593400" cy="33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3342150" y="1642950"/>
            <a:ext cx="3636900" cy="336000"/>
          </a:xfrm>
          <a:prstGeom prst="ellipse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2326850" y="1458125"/>
            <a:ext cx="285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0000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Y</a:t>
            </a:r>
            <a:endParaRPr b="1">
              <a:solidFill>
                <a:srgbClr val="FF0000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6886300" y="1598800"/>
            <a:ext cx="732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FF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X’s</a:t>
            </a:r>
            <a:endParaRPr b="1">
              <a:solidFill>
                <a:srgbClr val="0000FF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1526100" y="4457750"/>
            <a:ext cx="6091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Always start by identifying your </a:t>
            </a:r>
            <a:r>
              <a:rPr lang="en" sz="2000" u="sng">
                <a:solidFill>
                  <a:srgbClr val="FF0000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response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and </a:t>
            </a:r>
            <a:r>
              <a:rPr lang="en" sz="2000" u="sng">
                <a:solidFill>
                  <a:srgbClr val="0000FF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feature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variables</a:t>
            </a:r>
            <a:endParaRPr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42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542" name="Google Shape;542;p42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543" name="Google Shape;543;p42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544;p42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545" name="Google Shape;545;p42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6" name="Google Shape;546;p42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7" name="Google Shape;547;p42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Linear Regression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548" name="Google Shape;548;p42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9" name="Google Shape;549;p42"/>
          <p:cNvSpPr txBox="1"/>
          <p:nvPr/>
        </p:nvSpPr>
        <p:spPr>
          <a:xfrm>
            <a:off x="832650" y="1025925"/>
            <a:ext cx="747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Linear Regression fitting code:</a:t>
            </a:r>
            <a:endParaRPr/>
          </a:p>
        </p:txBody>
      </p:sp>
      <p:pic>
        <p:nvPicPr>
          <p:cNvPr id="550" name="Google Shape;550;p42" title="Screenshot 2026-02-05 at 4.52.25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2635" y="1604175"/>
            <a:ext cx="3538725" cy="148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43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556" name="Google Shape;556;p43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557" name="Google Shape;557;p43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8" name="Google Shape;558;p43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559" name="Google Shape;559;p43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60" name="Google Shape;560;p43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1" name="Google Shape;561;p43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Logistic</a:t>
            </a: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Regression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562" name="Google Shape;562;p43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3" name="Google Shape;563;p43"/>
          <p:cNvSpPr txBox="1"/>
          <p:nvPr/>
        </p:nvSpPr>
        <p:spPr>
          <a:xfrm>
            <a:off x="832650" y="1025925"/>
            <a:ext cx="7478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Logistic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Regression: despite its name is the simplest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classification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model which is a modification of linear regression</a:t>
            </a:r>
            <a:endParaRPr/>
          </a:p>
        </p:txBody>
      </p:sp>
      <p:sp>
        <p:nvSpPr>
          <p:cNvPr id="564" name="Google Shape;564;p43"/>
          <p:cNvSpPr txBox="1"/>
          <p:nvPr/>
        </p:nvSpPr>
        <p:spPr>
          <a:xfrm>
            <a:off x="1866051" y="3856575"/>
            <a:ext cx="5700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This algorithm essentially creates a linear regression, then applies a function to force the output to be categorical</a:t>
            </a:r>
            <a:endParaRPr/>
          </a:p>
        </p:txBody>
      </p:sp>
      <p:pic>
        <p:nvPicPr>
          <p:cNvPr id="565" name="Google Shape;565;p43" title="Screenshot 2026-02-05 at 5.08.26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9450" y="1883175"/>
            <a:ext cx="3822786" cy="183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44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571" name="Google Shape;571;p44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572" name="Google Shape;572;p44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44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574" name="Google Shape;574;p44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75" name="Google Shape;575;p44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6" name="Google Shape;576;p44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Logistic Regression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577" name="Google Shape;577;p44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8" name="Google Shape;578;p44"/>
          <p:cNvSpPr txBox="1"/>
          <p:nvPr/>
        </p:nvSpPr>
        <p:spPr>
          <a:xfrm>
            <a:off x="832650" y="1025925"/>
            <a:ext cx="7478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What are some things we can do to improve a Logistic Regression model?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Feature Selection</a:t>
            </a:r>
            <a:endParaRPr b="1"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Code is slightly different than from Linear Regression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579" name="Google Shape;579;p44" title="Screenshot 2026-02-05 at 9.48.39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4963" y="2288025"/>
            <a:ext cx="4434083" cy="12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45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585" name="Google Shape;585;p45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586" name="Google Shape;586;p45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7" name="Google Shape;587;p45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588" name="Google Shape;588;p45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89" name="Google Shape;589;p45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0" name="Google Shape;590;p45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Logistic Regression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591" name="Google Shape;591;p45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2" name="Google Shape;592;p45"/>
          <p:cNvSpPr txBox="1"/>
          <p:nvPr/>
        </p:nvSpPr>
        <p:spPr>
          <a:xfrm>
            <a:off x="832650" y="1025925"/>
            <a:ext cx="7478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What are some things we can do to improve a Logistic Regression model?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 startAt="2"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Lasso and Ridge (Regularization)</a:t>
            </a:r>
            <a:endParaRPr b="1"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Code is slightly different than from Linear Regression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593" name="Google Shape;593;p45" title="Screenshot 2026-02-05 at 9.51.09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876" y="2288027"/>
            <a:ext cx="4094800" cy="92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45" title="Screenshot 2026-02-05 at 9.51.29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0350" y="2282563"/>
            <a:ext cx="4094801" cy="932839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45"/>
          <p:cNvSpPr txBox="1"/>
          <p:nvPr/>
        </p:nvSpPr>
        <p:spPr>
          <a:xfrm>
            <a:off x="1789100" y="3369750"/>
            <a:ext cx="5467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Note that you will commonly see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Lasso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called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L1 Regularization</a:t>
            </a:r>
            <a:endParaRPr sz="2000" u="sng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Ridge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called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L2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Regularization</a:t>
            </a:r>
            <a:endParaRPr sz="2000" u="sng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46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601" name="Google Shape;601;p46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602" name="Google Shape;602;p46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3" name="Google Shape;603;p46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604" name="Google Shape;604;p46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05" name="Google Shape;605;p46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6" name="Google Shape;606;p46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Logistic Regression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607" name="Google Shape;607;p46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8" name="Google Shape;608;p46"/>
          <p:cNvSpPr txBox="1"/>
          <p:nvPr/>
        </p:nvSpPr>
        <p:spPr>
          <a:xfrm>
            <a:off x="832650" y="1025925"/>
            <a:ext cx="747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Logistic Regression fitting code:</a:t>
            </a:r>
            <a:endParaRPr/>
          </a:p>
        </p:txBody>
      </p:sp>
      <p:pic>
        <p:nvPicPr>
          <p:cNvPr id="609" name="Google Shape;609;p46" title="Screenshot 2026-02-05 at 5.10.2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9247" y="1578000"/>
            <a:ext cx="3750375" cy="15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47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615" name="Google Shape;615;p47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616" name="Google Shape;616;p47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7" name="Google Shape;617;p47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618" name="Google Shape;618;p47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9" name="Google Shape;619;p47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0" name="Google Shape;620;p47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K-Nearest Neighbors (KNN)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621" name="Google Shape;621;p47"/>
          <p:cNvSpPr txBox="1"/>
          <p:nvPr/>
        </p:nvSpPr>
        <p:spPr>
          <a:xfrm>
            <a:off x="832650" y="1025925"/>
            <a:ext cx="7478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K-Nearest Neighbors: algorithm that can be used for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both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regression and classification tasks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KNN Classifier: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622" name="Google Shape;622;p47" title="Screenshot 2026-02-05 at 10.02.3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151" y="2358575"/>
            <a:ext cx="2201875" cy="19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7" title="Screenshot 2026-02-05 at 10.03.51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1475" y="2217475"/>
            <a:ext cx="2381067" cy="206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7" title="Screenshot 2026-02-05 at 10.05.02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3000" y="2217475"/>
            <a:ext cx="2189715" cy="2066126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47"/>
          <p:cNvSpPr txBox="1"/>
          <p:nvPr/>
        </p:nvSpPr>
        <p:spPr>
          <a:xfrm>
            <a:off x="169535" y="4198950"/>
            <a:ext cx="2381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Plot all our previous data</a:t>
            </a:r>
            <a:endParaRPr sz="2000"/>
          </a:p>
        </p:txBody>
      </p:sp>
      <p:sp>
        <p:nvSpPr>
          <p:cNvPr id="626" name="Google Shape;626;p47"/>
          <p:cNvSpPr txBox="1"/>
          <p:nvPr/>
        </p:nvSpPr>
        <p:spPr>
          <a:xfrm>
            <a:off x="3381463" y="4198950"/>
            <a:ext cx="2381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2) Plot the point we want to predict</a:t>
            </a:r>
            <a:endParaRPr/>
          </a:p>
        </p:txBody>
      </p:sp>
      <p:sp>
        <p:nvSpPr>
          <p:cNvPr id="627" name="Google Shape;627;p47"/>
          <p:cNvSpPr txBox="1"/>
          <p:nvPr/>
        </p:nvSpPr>
        <p:spPr>
          <a:xfrm>
            <a:off x="6454401" y="4198950"/>
            <a:ext cx="2646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3) Examine the points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nearest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to our new point</a:t>
            </a:r>
            <a:endParaRPr/>
          </a:p>
        </p:txBody>
      </p:sp>
      <p:sp>
        <p:nvSpPr>
          <p:cNvPr id="628" name="Google Shape;628;p47"/>
          <p:cNvSpPr txBox="1"/>
          <p:nvPr/>
        </p:nvSpPr>
        <p:spPr>
          <a:xfrm>
            <a:off x="5031325" y="2156250"/>
            <a:ext cx="1022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new point!</a:t>
            </a:r>
            <a:endParaRPr b="1" sz="15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oogle Shape;633;p48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634" name="Google Shape;634;p48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635" name="Google Shape;635;p48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6" name="Google Shape;636;p48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637" name="Google Shape;637;p48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38" name="Google Shape;638;p48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9" name="Google Shape;639;p48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K-Nearest Neighbors (KNN)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640" name="Google Shape;640;p48"/>
          <p:cNvSpPr txBox="1"/>
          <p:nvPr/>
        </p:nvSpPr>
        <p:spPr>
          <a:xfrm>
            <a:off x="832650" y="1025925"/>
            <a:ext cx="7478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K-Nearest Neighbors: algorithm that can be used for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both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regression and classification tasks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KNN Classifier: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641" name="Google Shape;641;p48" title="Screenshot 2026-02-05 at 10.05.0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7150" y="2217475"/>
            <a:ext cx="2189715" cy="2066126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48"/>
          <p:cNvSpPr txBox="1"/>
          <p:nvPr/>
        </p:nvSpPr>
        <p:spPr>
          <a:xfrm>
            <a:off x="1871713" y="4283600"/>
            <a:ext cx="5400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Here, since most of the neighbors are </a:t>
            </a:r>
            <a:r>
              <a:rPr lang="en" sz="2000" u="sng">
                <a:solidFill>
                  <a:srgbClr val="38761D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green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, the model will predict that the new point will be </a:t>
            </a:r>
            <a:r>
              <a:rPr lang="en" sz="2000" u="sng">
                <a:solidFill>
                  <a:srgbClr val="38761D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green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3" name="Google Shape;643;p48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49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649" name="Google Shape;649;p49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650" name="Google Shape;650;p49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1" name="Google Shape;651;p49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652" name="Google Shape;652;p49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53" name="Google Shape;653;p49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4" name="Google Shape;654;p49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K-Nearest Neighbors (KNN)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655" name="Google Shape;655;p49"/>
          <p:cNvSpPr txBox="1"/>
          <p:nvPr/>
        </p:nvSpPr>
        <p:spPr>
          <a:xfrm>
            <a:off x="832650" y="1025925"/>
            <a:ext cx="7478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K-Nearest Neighbors: algorithm that can be used for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both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regression and classification tasks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KNN Regressor: same as the classifier but uses averages instead of majority for prediction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656" name="Google Shape;656;p49"/>
          <p:cNvSpPr txBox="1"/>
          <p:nvPr/>
        </p:nvSpPr>
        <p:spPr>
          <a:xfrm>
            <a:off x="1759087" y="4269000"/>
            <a:ext cx="5625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Here, we take the average and 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predict that the new point has a response value of  ~183.33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7" name="Google Shape;657;p49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658" name="Google Shape;658;p49" title="Screenshot 2026-02-05 at 10.18.36 AM.png"/>
          <p:cNvPicPr preferRelativeResize="0"/>
          <p:nvPr/>
        </p:nvPicPr>
        <p:blipFill rotWithShape="1">
          <a:blip r:embed="rId4">
            <a:alphaModFix/>
          </a:blip>
          <a:srcRect b="0" l="0" r="0" t="6227"/>
          <a:stretch/>
        </p:blipFill>
        <p:spPr>
          <a:xfrm>
            <a:off x="3394288" y="2497025"/>
            <a:ext cx="2355475" cy="1927112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9"/>
          <p:cNvSpPr txBox="1"/>
          <p:nvPr/>
        </p:nvSpPr>
        <p:spPr>
          <a:xfrm>
            <a:off x="5535100" y="2595825"/>
            <a:ext cx="30000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Suppose the response values of the nearest neighbors are:</a:t>
            </a:r>
            <a:endParaRPr sz="1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A86E8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#1: 100</a:t>
            </a:r>
            <a:endParaRPr b="1" sz="1500">
              <a:solidFill>
                <a:srgbClr val="4A86E8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A86E8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#2: 200</a:t>
            </a:r>
            <a:endParaRPr b="1" sz="1500">
              <a:solidFill>
                <a:srgbClr val="4A86E8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A86E8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#3: 250</a:t>
            </a:r>
            <a:endParaRPr b="1" sz="1500">
              <a:solidFill>
                <a:srgbClr val="4A86E8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664;p50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665" name="Google Shape;665;p50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666" name="Google Shape;666;p50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7" name="Google Shape;667;p50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668" name="Google Shape;668;p50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69" name="Google Shape;669;p50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0" name="Google Shape;670;p50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K-Nearest Neighbors (KNN)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671" name="Google Shape;671;p50"/>
          <p:cNvSpPr txBox="1"/>
          <p:nvPr/>
        </p:nvSpPr>
        <p:spPr>
          <a:xfrm>
            <a:off x="832650" y="1025925"/>
            <a:ext cx="74787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There is one important drawback to KNN algorithms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Curse of Dimensionality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KNN model performances significantly </a:t>
            </a:r>
            <a:r>
              <a:rPr b="1" lang="en" sz="2000">
                <a:solidFill>
                  <a:srgbClr val="FF0000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decreases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when used with </a:t>
            </a: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4 or more features</a:t>
            </a:r>
            <a:endParaRPr b="1"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This means that when using this algorithm, we should have: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A small dataset (3 or less features) 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OR</a:t>
            </a:r>
            <a:endParaRPr b="1"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Performed feature selection to pick the best 3 or less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672" name="Google Shape;672;p50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673" name="Google Shape;673;p50"/>
          <p:cNvPicPr preferRelativeResize="0"/>
          <p:nvPr/>
        </p:nvPicPr>
        <p:blipFill rotWithShape="1">
          <a:blip r:embed="rId4">
            <a:alphaModFix/>
          </a:blip>
          <a:srcRect b="11921" l="0" r="0" t="13246"/>
          <a:stretch/>
        </p:blipFill>
        <p:spPr>
          <a:xfrm>
            <a:off x="3231727" y="3524650"/>
            <a:ext cx="2680550" cy="161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51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679" name="Google Shape;679;p51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680" name="Google Shape;680;p51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1" name="Google Shape;681;p51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682" name="Google Shape;682;p51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83" name="Google Shape;683;p51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4" name="Google Shape;684;p51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K-Nearest Neighbors (KNN)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685" name="Google Shape;685;p51"/>
          <p:cNvSpPr txBox="1"/>
          <p:nvPr/>
        </p:nvSpPr>
        <p:spPr>
          <a:xfrm>
            <a:off x="832650" y="1025925"/>
            <a:ext cx="7478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can we improve a KNN model?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Number of Neighbors Hyperparameter</a:t>
            </a:r>
            <a:endParaRPr b="1"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686" name="Google Shape;686;p51" title="Screenshot 2026-02-05 at 10.36.40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3538" y="1974988"/>
            <a:ext cx="4316933" cy="1053225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51"/>
          <p:cNvSpPr/>
          <p:nvPr/>
        </p:nvSpPr>
        <p:spPr>
          <a:xfrm>
            <a:off x="5558175" y="2400350"/>
            <a:ext cx="412800" cy="428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51"/>
          <p:cNvSpPr/>
          <p:nvPr/>
        </p:nvSpPr>
        <p:spPr>
          <a:xfrm rot="10800000">
            <a:off x="6070824" y="2471150"/>
            <a:ext cx="1080000" cy="28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8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350" lIns="94350" spcFirstLastPara="1" rIns="94350" wrap="square" tIns="94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9" name="Google Shape;689;p51"/>
          <p:cNvSpPr txBox="1"/>
          <p:nvPr/>
        </p:nvSpPr>
        <p:spPr>
          <a:xfrm>
            <a:off x="7052700" y="2060313"/>
            <a:ext cx="209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Hyperparameter that changes how many neighbors we look at during prediction</a:t>
            </a:r>
            <a:endParaRPr sz="1500"/>
          </a:p>
        </p:txBody>
      </p:sp>
      <p:sp>
        <p:nvSpPr>
          <p:cNvPr id="690" name="Google Shape;690;p51"/>
          <p:cNvSpPr txBox="1"/>
          <p:nvPr/>
        </p:nvSpPr>
        <p:spPr>
          <a:xfrm>
            <a:off x="1952263" y="3157225"/>
            <a:ext cx="5239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our choice of 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neighbors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impacts the model: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Too little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risk of underfitting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Too many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risk of overfitting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691" name="Google Shape;691;p51"/>
          <p:cNvSpPr txBox="1"/>
          <p:nvPr/>
        </p:nvSpPr>
        <p:spPr>
          <a:xfrm>
            <a:off x="1758900" y="4265425"/>
            <a:ext cx="5626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If you fit a model and notice under/overfitting, just tweak the number of neighbors</a:t>
            </a:r>
            <a:endParaRPr/>
          </a:p>
        </p:txBody>
      </p:sp>
      <p:sp>
        <p:nvSpPr>
          <p:cNvPr id="692" name="Google Shape;692;p51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6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106" name="Google Shape;106;p16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107" name="Google Shape;107;p16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6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109" name="Google Shape;109;p16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10" name="Google Shape;110;p16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16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Review: ML Workflow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2390250" y="835700"/>
            <a:ext cx="4363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bin Condensed"/>
              <a:buAutoNum type="arabicParenR" startAt="2"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Data Cleaning &amp; Preprocessing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1305600" y="1521050"/>
            <a:ext cx="6532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We need to ensure that our data is cleaned and that our numerical features are normalized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Data Cleaning Workshop: </a:t>
            </a:r>
            <a:r>
              <a:rPr lang="en" sz="2000" u="sng">
                <a:solidFill>
                  <a:srgbClr val="0000FF"/>
                </a:solidFill>
                <a:latin typeface="Cabin Condensed"/>
                <a:ea typeface="Cabin Condensed"/>
                <a:cs typeface="Cabin Condensed"/>
                <a:sym typeface="Cabin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http://bit.ly/45HCoYu</a:t>
            </a:r>
            <a:endParaRPr sz="2000" u="sng">
              <a:solidFill>
                <a:srgbClr val="0000FF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 u="sng">
              <a:solidFill>
                <a:srgbClr val="0000FF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to normalize variables: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114" name="Google Shape;114;p16" title="Screenshot 2026-01-07 at 3.03.0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3325" y="3226825"/>
            <a:ext cx="4157326" cy="10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2072100" y="4284775"/>
            <a:ext cx="4999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Do </a:t>
            </a:r>
            <a:r>
              <a:rPr lang="en" sz="2000" u="sng">
                <a:solidFill>
                  <a:srgbClr val="FF0000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NOT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normalize when using tree-based models (you will understand this by the end of today)</a:t>
            </a:r>
            <a:endParaRPr/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0825" y="2848700"/>
            <a:ext cx="1759700" cy="143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52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698" name="Google Shape;698;p52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699" name="Google Shape;699;p52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0" name="Google Shape;700;p52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701" name="Google Shape;701;p52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702" name="Google Shape;702;p52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3" name="Google Shape;703;p52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K-Nearest Neighbors (KNN)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704" name="Google Shape;704;p52"/>
          <p:cNvSpPr txBox="1"/>
          <p:nvPr/>
        </p:nvSpPr>
        <p:spPr>
          <a:xfrm>
            <a:off x="832650" y="1025925"/>
            <a:ext cx="747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KNN Classifier fitting code:</a:t>
            </a:r>
            <a:endParaRPr b="1"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705" name="Google Shape;705;p52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706" name="Google Shape;706;p52" title="Screenshot 2026-02-05 at 10.36.40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3526" y="1518512"/>
            <a:ext cx="4316933" cy="1053225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52"/>
          <p:cNvSpPr txBox="1"/>
          <p:nvPr/>
        </p:nvSpPr>
        <p:spPr>
          <a:xfrm>
            <a:off x="3072000" y="28300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KNN Regressor fitting code:</a:t>
            </a:r>
            <a:endParaRPr/>
          </a:p>
        </p:txBody>
      </p:sp>
      <p:pic>
        <p:nvPicPr>
          <p:cNvPr id="708" name="Google Shape;708;p52" title="Screenshot 2026-02-05 at 10.50.31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3536" y="3322600"/>
            <a:ext cx="4316924" cy="1052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713;p53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714" name="Google Shape;714;p53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715" name="Google Shape;715;p53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53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717" name="Google Shape;717;p53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718" name="Google Shape;718;p53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9" name="Google Shape;719;p53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Decision Trees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720" name="Google Shape;720;p53"/>
          <p:cNvSpPr txBox="1"/>
          <p:nvPr/>
        </p:nvSpPr>
        <p:spPr>
          <a:xfrm>
            <a:off x="832650" y="1025925"/>
            <a:ext cx="7478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Decision Tree: the simplest tree-based model which makes a prediction based on a set of decisions 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Can be used on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both</a:t>
            </a: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regression and classification tasks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721" name="Google Shape;721;p53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722" name="Google Shape;72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1725" y="2081200"/>
            <a:ext cx="4260547" cy="2355476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53"/>
          <p:cNvSpPr txBox="1"/>
          <p:nvPr/>
        </p:nvSpPr>
        <p:spPr>
          <a:xfrm>
            <a:off x="7225950" y="2702975"/>
            <a:ext cx="1699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Very interpretable and easy to see what is going on!</a:t>
            </a:r>
            <a:endParaRPr sz="1500"/>
          </a:p>
        </p:txBody>
      </p:sp>
      <p:sp>
        <p:nvSpPr>
          <p:cNvPr id="724" name="Google Shape;724;p53"/>
          <p:cNvSpPr txBox="1"/>
          <p:nvPr/>
        </p:nvSpPr>
        <p:spPr>
          <a:xfrm>
            <a:off x="1774800" y="4339250"/>
            <a:ext cx="559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 model does math magic to find the optimal value to split on at each variable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54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730" name="Google Shape;730;p54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731" name="Google Shape;731;p54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2" name="Google Shape;732;p54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733" name="Google Shape;733;p54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734" name="Google Shape;734;p54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5" name="Google Shape;735;p54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Decision Trees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736" name="Google Shape;736;p54"/>
          <p:cNvSpPr txBox="1"/>
          <p:nvPr/>
        </p:nvSpPr>
        <p:spPr>
          <a:xfrm>
            <a:off x="832650" y="1025925"/>
            <a:ext cx="7478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Decision Tree: the simplest tree-based model which makes a prediction based on a set of decisions 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This algorithm is extremely simple and not suitable for most tasks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Very prone to overfitting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737" name="Google Shape;737;p54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738" name="Google Shape;738;p54" title="unfunny-straight-face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4244" y="2571750"/>
            <a:ext cx="20955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54"/>
          <p:cNvSpPr txBox="1"/>
          <p:nvPr/>
        </p:nvSpPr>
        <p:spPr>
          <a:xfrm>
            <a:off x="832650" y="4324350"/>
            <a:ext cx="7478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However, this is the foundation of all tree-based models which can be extremely useful!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" name="Google Shape;744;p55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745" name="Google Shape;745;p55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746" name="Google Shape;746;p55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7" name="Google Shape;747;p55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748" name="Google Shape;748;p55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749" name="Google Shape;749;p55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0" name="Google Shape;750;p55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Random Forest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751" name="Google Shape;751;p55"/>
          <p:cNvSpPr txBox="1"/>
          <p:nvPr/>
        </p:nvSpPr>
        <p:spPr>
          <a:xfrm>
            <a:off x="832650" y="1025925"/>
            <a:ext cx="7478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Random Forest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trains a bunch of Decision Trees and uses all the different results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752" name="Google Shape;752;p55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753" name="Google Shape;75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5400" y="1733150"/>
            <a:ext cx="4403850" cy="2201925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55"/>
          <p:cNvSpPr txBox="1"/>
          <p:nvPr/>
        </p:nvSpPr>
        <p:spPr>
          <a:xfrm>
            <a:off x="2128825" y="4025900"/>
            <a:ext cx="4917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RF Classification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predicts a new value to be the class of the majority result from all the trees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oogle Shape;759;p56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760" name="Google Shape;760;p56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761" name="Google Shape;761;p56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2" name="Google Shape;762;p56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763" name="Google Shape;763;p56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764" name="Google Shape;764;p56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5" name="Google Shape;765;p56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Random Forest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766" name="Google Shape;766;p56"/>
          <p:cNvSpPr txBox="1"/>
          <p:nvPr/>
        </p:nvSpPr>
        <p:spPr>
          <a:xfrm>
            <a:off x="832650" y="1025925"/>
            <a:ext cx="7478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Random Forest: trains a bunch of Decision Trees and uses all the different results, can be used for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both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regression and classification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767" name="Google Shape;767;p56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768" name="Google Shape;76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5400" y="1733150"/>
            <a:ext cx="4403850" cy="2201925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56"/>
          <p:cNvSpPr txBox="1"/>
          <p:nvPr/>
        </p:nvSpPr>
        <p:spPr>
          <a:xfrm>
            <a:off x="1852375" y="4035300"/>
            <a:ext cx="5469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RF Regression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predicts a new value to be the average result of all the trees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Each tree would output a number instead of a class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p57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775" name="Google Shape;775;p57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776" name="Google Shape;776;p57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7" name="Google Shape;777;p57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778" name="Google Shape;778;p57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779" name="Google Shape;779;p57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0" name="Google Shape;780;p57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Random Forest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781" name="Google Shape;781;p57"/>
          <p:cNvSpPr txBox="1"/>
          <p:nvPr/>
        </p:nvSpPr>
        <p:spPr>
          <a:xfrm>
            <a:off x="1014300" y="1025925"/>
            <a:ext cx="7115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Random Forest: trains a bunch of Decision Trees and uses all the different results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, can be used for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both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regression and classification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Why does this work?</a:t>
            </a:r>
            <a:endParaRPr b="1"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Each of the different trees is given a different set of the data and different features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782" name="Google Shape;782;p57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3" name="Google Shape;783;p57"/>
          <p:cNvSpPr txBox="1"/>
          <p:nvPr/>
        </p:nvSpPr>
        <p:spPr>
          <a:xfrm>
            <a:off x="1513350" y="2825750"/>
            <a:ext cx="6117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This ensures that the model does not just “remember” the training data and reduces overfitting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58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789" name="Google Shape;789;p58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790" name="Google Shape;790;p58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1" name="Google Shape;791;p58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792" name="Google Shape;792;p58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793" name="Google Shape;793;p58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4" name="Google Shape;794;p58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Random Forest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795" name="Google Shape;795;p58"/>
          <p:cNvSpPr txBox="1"/>
          <p:nvPr/>
        </p:nvSpPr>
        <p:spPr>
          <a:xfrm>
            <a:off x="1014300" y="1025925"/>
            <a:ext cx="7115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can we improve a Random Forest Model?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Number of Trees Hyperparameter</a:t>
            </a:r>
            <a:endParaRPr b="1"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796" name="Google Shape;796;p58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797" name="Google Shape;797;p58" title="Screenshot 2026-02-05 at 2.19.3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625" y="2042775"/>
            <a:ext cx="5640751" cy="9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58"/>
          <p:cNvSpPr/>
          <p:nvPr/>
        </p:nvSpPr>
        <p:spPr>
          <a:xfrm>
            <a:off x="4753825" y="2421200"/>
            <a:ext cx="315600" cy="393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58"/>
          <p:cNvSpPr txBox="1"/>
          <p:nvPr/>
        </p:nvSpPr>
        <p:spPr>
          <a:xfrm>
            <a:off x="1427850" y="3091300"/>
            <a:ext cx="62883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Allows us to control how many trees will be made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does this affect model performance?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Too little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risk of overfitting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Too many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no consequence on performance, but at some point adding more trees will not improve performance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Google Shape;804;p59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805" name="Google Shape;805;p59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806" name="Google Shape;806;p59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7" name="Google Shape;807;p59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808" name="Google Shape;808;p59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09" name="Google Shape;809;p59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0" name="Google Shape;810;p59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Random Forest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811" name="Google Shape;811;p59"/>
          <p:cNvSpPr txBox="1"/>
          <p:nvPr/>
        </p:nvSpPr>
        <p:spPr>
          <a:xfrm>
            <a:off x="1014300" y="1025925"/>
            <a:ext cx="7115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can we improve a Random Forest Model?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2) Maximum Depth Hyperparameter</a:t>
            </a:r>
            <a:endParaRPr b="1"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812" name="Google Shape;812;p59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813" name="Google Shape;813;p59" title="Screenshot 2026-02-05 at 2.19.3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625" y="2042775"/>
            <a:ext cx="5640751" cy="9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59"/>
          <p:cNvSpPr/>
          <p:nvPr/>
        </p:nvSpPr>
        <p:spPr>
          <a:xfrm>
            <a:off x="5716925" y="2421200"/>
            <a:ext cx="315600" cy="393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59"/>
          <p:cNvSpPr txBox="1"/>
          <p:nvPr/>
        </p:nvSpPr>
        <p:spPr>
          <a:xfrm>
            <a:off x="1751550" y="3091300"/>
            <a:ext cx="56409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Allows us to control the max amount of splits a tree can make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does this affect model performance?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Too little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trees are too simple, risk of underfitting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Too many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risk of overfitting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60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821" name="Google Shape;821;p60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822" name="Google Shape;822;p60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60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824" name="Google Shape;824;p60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25" name="Google Shape;825;p60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6" name="Google Shape;826;p60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Random Forest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827" name="Google Shape;827;p60"/>
          <p:cNvSpPr txBox="1"/>
          <p:nvPr/>
        </p:nvSpPr>
        <p:spPr>
          <a:xfrm>
            <a:off x="1014300" y="1025925"/>
            <a:ext cx="7115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can we improve a Random Forest Model?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2) Maximum Depth Hyperparameter</a:t>
            </a:r>
            <a:endParaRPr b="1"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828" name="Google Shape;828;p60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829" name="Google Shape;82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0024" y="1943900"/>
            <a:ext cx="4523950" cy="250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60"/>
          <p:cNvSpPr txBox="1"/>
          <p:nvPr/>
        </p:nvSpPr>
        <p:spPr>
          <a:xfrm>
            <a:off x="2032050" y="4487350"/>
            <a:ext cx="507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In this example, this tree makes 3 splits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61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836" name="Google Shape;836;p61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837" name="Google Shape;837;p61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8" name="Google Shape;838;p61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839" name="Google Shape;839;p61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40" name="Google Shape;840;p61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1" name="Google Shape;841;p61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Random Forest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842" name="Google Shape;842;p61"/>
          <p:cNvSpPr txBox="1"/>
          <p:nvPr/>
        </p:nvSpPr>
        <p:spPr>
          <a:xfrm>
            <a:off x="1014300" y="1025925"/>
            <a:ext cx="7115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Random Forest Classifier fitting code: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843" name="Google Shape;843;p61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844" name="Google Shape;844;p61" title="Screenshot 2026-02-05 at 2.19.3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625" y="1518525"/>
            <a:ext cx="5640751" cy="9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61"/>
          <p:cNvSpPr txBox="1"/>
          <p:nvPr/>
        </p:nvSpPr>
        <p:spPr>
          <a:xfrm>
            <a:off x="1014300" y="2533438"/>
            <a:ext cx="7115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Random Forest Regressor fitting code: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846" name="Google Shape;846;p61" title="Screenshot 2026-02-05 at 2.41.58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1625" y="3026050"/>
            <a:ext cx="5640749" cy="922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7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123" name="Google Shape;123;p17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124" name="Google Shape;124;p17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17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126" name="Google Shape;126;p17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27" name="Google Shape;127;p17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17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Review: ML Workflow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2811750" y="1025925"/>
            <a:ext cx="3520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bin Condensed"/>
              <a:buAutoNum type="arabicParenR" startAt="3"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Training/Testing Split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1793550" y="1586750"/>
            <a:ext cx="5556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Training Set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the data that our model will study and learn patterns from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Testing Set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a “practice exam” which lets us see how accurate our model is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We split by simply assigning 80% of the rows in our data to be “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training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” and the other 20% as “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testing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”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8225" y="3829443"/>
            <a:ext cx="2347550" cy="134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5745779" y="4686909"/>
            <a:ext cx="4926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74050" lIns="74050" spcFirstLastPara="1" rIns="74050" wrap="square" tIns="740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15">
                <a:solidFill>
                  <a:srgbClr val="FF0000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20%</a:t>
            </a:r>
            <a:endParaRPr b="1" sz="1215">
              <a:solidFill>
                <a:srgbClr val="FF0000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3012655" y="4686909"/>
            <a:ext cx="4926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74050" lIns="74050" spcFirstLastPara="1" rIns="74050" wrap="square" tIns="740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15">
                <a:solidFill>
                  <a:srgbClr val="6AA84F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80%</a:t>
            </a:r>
            <a:endParaRPr b="1" sz="1215">
              <a:solidFill>
                <a:srgbClr val="6AA84F"/>
              </a:solidFill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2935697" y="3926450"/>
            <a:ext cx="6465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74050" lIns="74050" spcFirstLastPara="1" rIns="74050" wrap="square" tIns="740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15">
                <a:solidFill>
                  <a:srgbClr val="0000FF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100%</a:t>
            </a:r>
            <a:endParaRPr b="1" sz="1215">
              <a:solidFill>
                <a:srgbClr val="0000FF"/>
              </a:solidFill>
            </a:endParaRPr>
          </a:p>
        </p:txBody>
      </p:sp>
      <p:sp>
        <p:nvSpPr>
          <p:cNvPr id="135" name="Google Shape;135;p17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Google Shape;851;p62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852" name="Google Shape;852;p62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853" name="Google Shape;853;p62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4" name="Google Shape;854;p62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855" name="Google Shape;855;p62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56" name="Google Shape;856;p62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7" name="Google Shape;857;p62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XGBoost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858" name="Google Shape;858;p62"/>
          <p:cNvSpPr txBox="1"/>
          <p:nvPr/>
        </p:nvSpPr>
        <p:spPr>
          <a:xfrm>
            <a:off x="1014300" y="1025925"/>
            <a:ext cx="71154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XGBoost: a tree-based model that trains Decision Trees iteratively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, can be used for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both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regression and classification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This means that Decision Trees are trained one at a time, with each one improving on the previous tree’s mistakes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On the contrary, Random Forest just trains all the Decision Trees at once (neither affects one another)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859" name="Google Shape;859;p62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860" name="Google Shape;860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9344" y="3187025"/>
            <a:ext cx="3085319" cy="195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63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866" name="Google Shape;866;p63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867" name="Google Shape;867;p63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8" name="Google Shape;868;p63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869" name="Google Shape;869;p63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63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1" name="Google Shape;871;p63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XGBoost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872" name="Google Shape;872;p63"/>
          <p:cNvSpPr txBox="1"/>
          <p:nvPr/>
        </p:nvSpPr>
        <p:spPr>
          <a:xfrm>
            <a:off x="1014300" y="1025925"/>
            <a:ext cx="71154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XGBoost: a tree-based model that trains Decision Trees iteratively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, can be used for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both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regression and classification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Due to this more complex training, XGBoost is known for: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Having higher performance capacities than Random Forests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Being able to handle more complex tasks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b="1" lang="en" sz="2000" u="sng">
                <a:solidFill>
                  <a:srgbClr val="FF0000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BUT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takes a long time to train and is prone to overfitting 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873" name="Google Shape;873;p63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874" name="Google Shape;874;p63"/>
          <p:cNvPicPr preferRelativeResize="0"/>
          <p:nvPr/>
        </p:nvPicPr>
        <p:blipFill rotWithShape="1">
          <a:blip r:embed="rId4">
            <a:alphaModFix/>
          </a:blip>
          <a:srcRect b="10722" l="0" r="0" t="5053"/>
          <a:stretch/>
        </p:blipFill>
        <p:spPr>
          <a:xfrm>
            <a:off x="2621475" y="3211725"/>
            <a:ext cx="3901048" cy="18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64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880" name="Google Shape;880;p64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881" name="Google Shape;881;p64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2" name="Google Shape;882;p64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883" name="Google Shape;883;p64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84" name="Google Shape;884;p64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5" name="Google Shape;885;p64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XGBoost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886" name="Google Shape;886;p64"/>
          <p:cNvSpPr txBox="1"/>
          <p:nvPr/>
        </p:nvSpPr>
        <p:spPr>
          <a:xfrm>
            <a:off x="1014300" y="1025925"/>
            <a:ext cx="7115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can we improve an XGBoost model?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# of Trees + Maximum Depth Hyperparameters</a:t>
            </a:r>
            <a:endParaRPr b="1"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887" name="Google Shape;887;p64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888" name="Google Shape;888;p64" title="Screenshot 2026-02-05 at 3.35.0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4160" y="2134125"/>
            <a:ext cx="2815675" cy="2480201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64"/>
          <p:cNvSpPr/>
          <p:nvPr/>
        </p:nvSpPr>
        <p:spPr>
          <a:xfrm>
            <a:off x="4489250" y="2697400"/>
            <a:ext cx="315600" cy="393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64"/>
          <p:cNvSpPr/>
          <p:nvPr/>
        </p:nvSpPr>
        <p:spPr>
          <a:xfrm>
            <a:off x="4173650" y="2923875"/>
            <a:ext cx="315600" cy="393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64"/>
          <p:cNvSpPr txBox="1"/>
          <p:nvPr/>
        </p:nvSpPr>
        <p:spPr>
          <a:xfrm>
            <a:off x="2245788" y="4614325"/>
            <a:ext cx="465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Same things we saw in Random Forest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6" name="Google Shape;896;p65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897" name="Google Shape;897;p65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898" name="Google Shape;898;p65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9" name="Google Shape;899;p65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900" name="Google Shape;900;p65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901" name="Google Shape;901;p65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2" name="Google Shape;902;p65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XGBoost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903" name="Google Shape;903;p65"/>
          <p:cNvSpPr txBox="1"/>
          <p:nvPr/>
        </p:nvSpPr>
        <p:spPr>
          <a:xfrm>
            <a:off x="1014300" y="1025925"/>
            <a:ext cx="7115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can we improve an XGBoost model?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 startAt="2"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Learning Rate Hyperparameter</a:t>
            </a:r>
            <a:endParaRPr b="1"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904" name="Google Shape;904;p65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05" name="Google Shape;905;p65" title="Screenshot 2026-02-05 at 3.35.0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4160" y="2134125"/>
            <a:ext cx="2815675" cy="2480201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65"/>
          <p:cNvSpPr/>
          <p:nvPr/>
        </p:nvSpPr>
        <p:spPr>
          <a:xfrm>
            <a:off x="4550833" y="3166692"/>
            <a:ext cx="315600" cy="393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65"/>
          <p:cNvSpPr txBox="1"/>
          <p:nvPr/>
        </p:nvSpPr>
        <p:spPr>
          <a:xfrm>
            <a:off x="1362055" y="4614325"/>
            <a:ext cx="657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Controls how much the trees build off each other at each step</a:t>
            </a:r>
            <a:endParaRPr/>
          </a:p>
        </p:txBody>
      </p:sp>
      <p:sp>
        <p:nvSpPr>
          <p:cNvPr id="908" name="Google Shape;908;p65"/>
          <p:cNvSpPr txBox="1"/>
          <p:nvPr/>
        </p:nvSpPr>
        <p:spPr>
          <a:xfrm>
            <a:off x="5842000" y="2039900"/>
            <a:ext cx="3138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does this affect performance?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Too slow: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model never gets to the optimal solution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Too fast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model overshoots optimal solution, risk of overfitting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3" name="Google Shape;913;p66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914" name="Google Shape;914;p66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915" name="Google Shape;915;p66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66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917" name="Google Shape;917;p66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918" name="Google Shape;918;p66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9" name="Google Shape;919;p66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XGBoost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920" name="Google Shape;920;p66"/>
          <p:cNvSpPr txBox="1"/>
          <p:nvPr/>
        </p:nvSpPr>
        <p:spPr>
          <a:xfrm>
            <a:off x="1014300" y="1025925"/>
            <a:ext cx="7115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can we improve an XGBoost model?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 startAt="2"/>
            </a:pPr>
            <a:r>
              <a:rPr b="1"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Lasso and Ridge (Regularization</a:t>
            </a:r>
            <a:endParaRPr b="1"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921" name="Google Shape;921;p66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22" name="Google Shape;922;p66" title="Screenshot 2026-02-05 at 3.35.0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4160" y="2134125"/>
            <a:ext cx="2815675" cy="2480201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66"/>
          <p:cNvSpPr/>
          <p:nvPr/>
        </p:nvSpPr>
        <p:spPr>
          <a:xfrm>
            <a:off x="4256400" y="3177275"/>
            <a:ext cx="548400" cy="823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66"/>
          <p:cNvSpPr txBox="1"/>
          <p:nvPr/>
        </p:nvSpPr>
        <p:spPr>
          <a:xfrm>
            <a:off x="1362055" y="4614325"/>
            <a:ext cx="657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Same things we saw in previous models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9" name="Google Shape;929;p67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930" name="Google Shape;930;p67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931" name="Google Shape;931;p67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67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933" name="Google Shape;933;p67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934" name="Google Shape;934;p67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5" name="Google Shape;935;p67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Linear Regression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936" name="Google Shape;936;p67"/>
          <p:cNvSpPr txBox="1"/>
          <p:nvPr/>
        </p:nvSpPr>
        <p:spPr>
          <a:xfrm>
            <a:off x="832650" y="1025925"/>
            <a:ext cx="747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Quick overview: Assumptions of Linear Regression</a:t>
            </a:r>
            <a:endParaRPr/>
          </a:p>
        </p:txBody>
      </p:sp>
      <p:pic>
        <p:nvPicPr>
          <p:cNvPr id="937" name="Google Shape;937;p67" title="Screenshot 2026-02-05 at 4.28.09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6608" y="1539875"/>
            <a:ext cx="2987917" cy="17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67"/>
          <p:cNvSpPr txBox="1"/>
          <p:nvPr/>
        </p:nvSpPr>
        <p:spPr>
          <a:xfrm>
            <a:off x="2131050" y="3352350"/>
            <a:ext cx="4881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Normality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the response has to be Normally distributed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to check: use a Q-Q Plot, the points should generally be a straight line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939" name="Google Shape;939;p67"/>
          <p:cNvPicPr preferRelativeResize="0"/>
          <p:nvPr/>
        </p:nvPicPr>
        <p:blipFill rotWithShape="1">
          <a:blip r:embed="rId4">
            <a:alphaModFix/>
          </a:blip>
          <a:srcRect b="10362" l="0" r="0" t="0"/>
          <a:stretch/>
        </p:blipFill>
        <p:spPr>
          <a:xfrm>
            <a:off x="5478950" y="1518525"/>
            <a:ext cx="2603593" cy="16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67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41" name="Google Shape;941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025" y="1812625"/>
            <a:ext cx="984576" cy="9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33200" y="1974425"/>
            <a:ext cx="755250" cy="75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7" name="Google Shape;947;p68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948" name="Google Shape;948;p68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949" name="Google Shape;949;p68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0" name="Google Shape;950;p68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951" name="Google Shape;951;p68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952" name="Google Shape;952;p68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3" name="Google Shape;953;p68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Linear Regression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954" name="Google Shape;954;p68"/>
          <p:cNvSpPr txBox="1"/>
          <p:nvPr/>
        </p:nvSpPr>
        <p:spPr>
          <a:xfrm>
            <a:off x="832650" y="1025925"/>
            <a:ext cx="747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Quick overview: Assumptions of Linear Regression</a:t>
            </a:r>
            <a:endParaRPr/>
          </a:p>
        </p:txBody>
      </p:sp>
      <p:sp>
        <p:nvSpPr>
          <p:cNvPr id="955" name="Google Shape;955;p68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56" name="Google Shape;956;p68"/>
          <p:cNvPicPr preferRelativeResize="0"/>
          <p:nvPr/>
        </p:nvPicPr>
        <p:blipFill rotWithShape="1">
          <a:blip r:embed="rId4">
            <a:alphaModFix/>
          </a:blip>
          <a:srcRect b="25794" l="0" r="0" t="0"/>
          <a:stretch/>
        </p:blipFill>
        <p:spPr>
          <a:xfrm>
            <a:off x="2089300" y="1428125"/>
            <a:ext cx="4927975" cy="228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9275" y="2306600"/>
            <a:ext cx="530299" cy="53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5700" y="2842250"/>
            <a:ext cx="492600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2125" y="2325450"/>
            <a:ext cx="492600" cy="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Google Shape;960;p68"/>
          <p:cNvSpPr txBox="1"/>
          <p:nvPr/>
        </p:nvSpPr>
        <p:spPr>
          <a:xfrm>
            <a:off x="1504200" y="3573600"/>
            <a:ext cx="6135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2)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Linearity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there must be a linear relationship between the response and feature variables 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to check: use Fitted vs. Residuals Plot, points should be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randomly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scattered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on the graph (no funnels or curves)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Google Shape;965;p69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966" name="Google Shape;966;p69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967" name="Google Shape;967;p69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8" name="Google Shape;968;p69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969" name="Google Shape;969;p69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970" name="Google Shape;970;p69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1" name="Google Shape;971;p69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Linear Regression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972" name="Google Shape;972;p69"/>
          <p:cNvSpPr txBox="1"/>
          <p:nvPr/>
        </p:nvSpPr>
        <p:spPr>
          <a:xfrm>
            <a:off x="832650" y="1025925"/>
            <a:ext cx="747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Quick overview: Assumptions of Linear Regression</a:t>
            </a:r>
            <a:endParaRPr/>
          </a:p>
        </p:txBody>
      </p:sp>
      <p:sp>
        <p:nvSpPr>
          <p:cNvPr id="973" name="Google Shape;973;p69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74" name="Google Shape;974;p69"/>
          <p:cNvPicPr preferRelativeResize="0"/>
          <p:nvPr/>
        </p:nvPicPr>
        <p:blipFill rotWithShape="1">
          <a:blip r:embed="rId4">
            <a:alphaModFix/>
          </a:blip>
          <a:srcRect b="19094" l="0" r="0" t="0"/>
          <a:stretch/>
        </p:blipFill>
        <p:spPr>
          <a:xfrm>
            <a:off x="2842612" y="1518513"/>
            <a:ext cx="3383640" cy="2055075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69"/>
          <p:cNvSpPr txBox="1"/>
          <p:nvPr/>
        </p:nvSpPr>
        <p:spPr>
          <a:xfrm>
            <a:off x="1504200" y="3573600"/>
            <a:ext cx="6135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3)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Multicollinearity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feature variables should not be correlated to each other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to check: find VIF of each feature, if it is &gt;5 then it should be removed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976" name="Google Shape;976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2725" y="3123050"/>
            <a:ext cx="328726" cy="32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2025" y="2524750"/>
            <a:ext cx="492600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8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141" name="Google Shape;141;p18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142" name="Google Shape;142;p18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8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144" name="Google Shape;144;p18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5" name="Google Shape;145;p18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18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Review: ML Workflow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2811750" y="1025925"/>
            <a:ext cx="3520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bin Condensed"/>
              <a:buAutoNum type="arabicParenR" startAt="4"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Model Fitting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48" name="Google Shape;148;p18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8"/>
          <p:cNvSpPr txBox="1"/>
          <p:nvPr/>
        </p:nvSpPr>
        <p:spPr>
          <a:xfrm>
            <a:off x="1540800" y="1582650"/>
            <a:ext cx="6062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This is where our model learns patterns from the training data 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Ex. Running a Linear Regression (line-of-best-fit) model on some data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150" name="Google Shape;150;p18" title="linear_regression.gif"/>
          <p:cNvPicPr preferRelativeResize="0"/>
          <p:nvPr/>
        </p:nvPicPr>
        <p:blipFill rotWithShape="1">
          <a:blip r:embed="rId4">
            <a:alphaModFix/>
          </a:blip>
          <a:srcRect b="5186" l="0" r="0" t="0"/>
          <a:stretch/>
        </p:blipFill>
        <p:spPr>
          <a:xfrm>
            <a:off x="3091638" y="2844750"/>
            <a:ext cx="2960725" cy="210532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/>
        </p:nvSpPr>
        <p:spPr>
          <a:xfrm>
            <a:off x="6052350" y="3343300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Today we will learn about different models and how to select the appropriate one!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9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157" name="Google Shape;157;p19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158" name="Google Shape;158;p19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9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160" name="Google Shape;160;p19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61" name="Google Shape;161;p19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9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Review: ML Workflow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2811750" y="1025925"/>
            <a:ext cx="3520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bin Condensed"/>
              <a:buAutoNum type="arabicParenR" startAt="5"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Model Evaluation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64" name="Google Shape;164;p19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9"/>
          <p:cNvSpPr txBox="1"/>
          <p:nvPr/>
        </p:nvSpPr>
        <p:spPr>
          <a:xfrm>
            <a:off x="1641450" y="1504500"/>
            <a:ext cx="5861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To see how good our model did, we let our model practice on the testing set then grade it using a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performance metric</a:t>
            </a:r>
            <a:endParaRPr u="sng"/>
          </a:p>
        </p:txBody>
      </p:sp>
      <p:pic>
        <p:nvPicPr>
          <p:cNvPr id="166" name="Google Shape;166;p19" title="mse.gif"/>
          <p:cNvPicPr preferRelativeResize="0"/>
          <p:nvPr/>
        </p:nvPicPr>
        <p:blipFill rotWithShape="1">
          <a:blip r:embed="rId4">
            <a:alphaModFix/>
          </a:blip>
          <a:srcRect b="0" l="0" r="0" t="18633"/>
          <a:stretch/>
        </p:blipFill>
        <p:spPr>
          <a:xfrm>
            <a:off x="3153950" y="2304900"/>
            <a:ext cx="2836101" cy="15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/>
          <p:nvPr/>
        </p:nvSpPr>
        <p:spPr>
          <a:xfrm>
            <a:off x="6029700" y="2520000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Here, we can see how the MSE gets better as the line-of-best-fit gets better</a:t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1737900" y="4014075"/>
            <a:ext cx="5668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Today, we will learn about different performance metrics (such as MSE) and when to use each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0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174" name="Google Shape;174;p20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175" name="Google Shape;175;p20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20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177" name="Google Shape;177;p20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78" name="Google Shape;178;p20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0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Review: ML Workflow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2811750" y="1025925"/>
            <a:ext cx="3520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bin Condensed"/>
              <a:buAutoNum type="arabicParenR" startAt="5"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Rinse and Repeat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81" name="Google Shape;181;p20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20"/>
          <p:cNvSpPr txBox="1"/>
          <p:nvPr/>
        </p:nvSpPr>
        <p:spPr>
          <a:xfrm>
            <a:off x="1670550" y="1617775"/>
            <a:ext cx="5802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For any given problem, we should always try different models and make improvements on each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We can use the performance metrics from Step 5 to compare two models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183" name="Google Shape;183;p20"/>
          <p:cNvPicPr preferRelativeResize="0"/>
          <p:nvPr/>
        </p:nvPicPr>
        <p:blipFill rotWithShape="1">
          <a:blip r:embed="rId4">
            <a:alphaModFix/>
          </a:blip>
          <a:srcRect b="4961" l="0" r="0" t="0"/>
          <a:stretch/>
        </p:blipFill>
        <p:spPr>
          <a:xfrm>
            <a:off x="3315513" y="3187675"/>
            <a:ext cx="2512975" cy="17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1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189" name="Google Shape;189;p21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190" name="Google Shape;190;p21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21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192" name="Google Shape;192;p21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93" name="Google Shape;193;p21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21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Review: ML Workflow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2811750" y="1025925"/>
            <a:ext cx="3520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bin Condensed"/>
              <a:buAutoNum type="arabicParenR" startAt="5"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Rinse and Repeat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96" name="Google Shape;196;p21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21"/>
          <p:cNvSpPr txBox="1"/>
          <p:nvPr/>
        </p:nvSpPr>
        <p:spPr>
          <a:xfrm>
            <a:off x="1503450" y="1591400"/>
            <a:ext cx="62073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For each model, we should also look for these common issues: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Underfitting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Poor performance on both training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and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testing sets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 model did not learn any patterns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Overfitting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Good performance on training set </a:t>
            </a: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but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bad performance on testing set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 model learned the patterns of the training set TOO well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